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quickStyle2.xml" ContentType="application/vnd.openxmlformats-officedocument.drawingml.diagramStyle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rawing1.xml" ContentType="application/vnd.ms-office.drawingml.diagramDrawing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  <p:sldMasterId id="2147483753" r:id="rId2"/>
  </p:sldMasterIdLst>
  <p:notesMasterIdLst>
    <p:notesMasterId r:id="rId57"/>
  </p:notesMasterIdLst>
  <p:sldIdLst>
    <p:sldId id="256" r:id="rId3"/>
    <p:sldId id="417" r:id="rId4"/>
    <p:sldId id="449" r:id="rId5"/>
    <p:sldId id="428" r:id="rId6"/>
    <p:sldId id="429" r:id="rId7"/>
    <p:sldId id="430" r:id="rId8"/>
    <p:sldId id="431" r:id="rId9"/>
    <p:sldId id="432" r:id="rId10"/>
    <p:sldId id="433" r:id="rId11"/>
    <p:sldId id="434" r:id="rId12"/>
    <p:sldId id="435" r:id="rId13"/>
    <p:sldId id="436" r:id="rId14"/>
    <p:sldId id="437" r:id="rId15"/>
    <p:sldId id="440" r:id="rId16"/>
    <p:sldId id="441" r:id="rId17"/>
    <p:sldId id="442" r:id="rId18"/>
    <p:sldId id="447" r:id="rId19"/>
    <p:sldId id="443" r:id="rId20"/>
    <p:sldId id="450" r:id="rId21"/>
    <p:sldId id="451" r:id="rId22"/>
    <p:sldId id="445" r:id="rId23"/>
    <p:sldId id="481" r:id="rId24"/>
    <p:sldId id="482" r:id="rId25"/>
    <p:sldId id="483" r:id="rId26"/>
    <p:sldId id="496" r:id="rId27"/>
    <p:sldId id="480" r:id="rId28"/>
    <p:sldId id="470" r:id="rId29"/>
    <p:sldId id="471" r:id="rId30"/>
    <p:sldId id="472" r:id="rId31"/>
    <p:sldId id="492" r:id="rId32"/>
    <p:sldId id="493" r:id="rId33"/>
    <p:sldId id="494" r:id="rId34"/>
    <p:sldId id="495" r:id="rId35"/>
    <p:sldId id="497" r:id="rId36"/>
    <p:sldId id="456" r:id="rId37"/>
    <p:sldId id="485" r:id="rId38"/>
    <p:sldId id="486" r:id="rId39"/>
    <p:sldId id="487" r:id="rId40"/>
    <p:sldId id="488" r:id="rId41"/>
    <p:sldId id="489" r:id="rId42"/>
    <p:sldId id="490" r:id="rId43"/>
    <p:sldId id="491" r:id="rId44"/>
    <p:sldId id="498" r:id="rId45"/>
    <p:sldId id="484" r:id="rId46"/>
    <p:sldId id="468" r:id="rId47"/>
    <p:sldId id="469" r:id="rId48"/>
    <p:sldId id="499" r:id="rId49"/>
    <p:sldId id="502" r:id="rId50"/>
    <p:sldId id="500" r:id="rId51"/>
    <p:sldId id="476" r:id="rId52"/>
    <p:sldId id="501" r:id="rId53"/>
    <p:sldId id="478" r:id="rId54"/>
    <p:sldId id="479" r:id="rId55"/>
    <p:sldId id="446" r:id="rId56"/>
  </p:sldIdLst>
  <p:sldSz cx="9144000" cy="6858000" type="screen4x3"/>
  <p:notesSz cx="6858000" cy="9144000"/>
  <p:defaultTextStyle>
    <a:defPPr>
      <a:defRPr lang="es-MX"/>
    </a:defPPr>
    <a:lvl1pPr marL="0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9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39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58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77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96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16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35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54" algn="l" defTabSz="9142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2E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61" autoAdjust="0"/>
  </p:normalViewPr>
  <p:slideViewPr>
    <p:cSldViewPr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customXml" Target="../customXml/item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sms021s\voltres\sustentabilidad\Presentaciones\Empresas%20Sociales\Encuesta-%20Empresas%20Sociales%20(respuestas)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sms021s\voltres\sustentabilidad\Presentaciones\Empresas%20Sociales\Encuesta-%20Empresas%20Sociales%20(respuestas)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\\sms021s\voltres\sustentabilidad\Presentaciones\Empresas%20Sociales\Encuesta-%20Empresas%20Sociales%20(respuestas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6582406156060435"/>
          <c:y val="2.8561706667674196E-2"/>
          <c:w val="0.52635373671503749"/>
          <c:h val="0.93716424533111675"/>
        </c:manualLayout>
      </c:layout>
      <c:barChart>
        <c:barDir val="bar"/>
        <c:grouping val="clustered"/>
        <c:varyColors val="0"/>
        <c:ser>
          <c:idx val="0"/>
          <c:order val="0"/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/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'Atributos indispensables'!$A$2:$C$5</c:f>
              <c:strCache>
                <c:ptCount val="4"/>
                <c:pt idx="0">
                  <c:v>Tener un propósito definido</c:v>
                </c:pt>
                <c:pt idx="1">
                  <c:v>Una gestión responsable de excelencia</c:v>
                </c:pt>
                <c:pt idx="2">
                  <c:v>Tener un modelo de negocios bien definido para la resolución de un problema social</c:v>
                </c:pt>
                <c:pt idx="3">
                  <c:v>Reinvertir todas las utilidades en el proyecto</c:v>
                </c:pt>
              </c:strCache>
            </c:strRef>
          </c:cat>
          <c:val>
            <c:numRef>
              <c:f>'Atributos indispensables'!$D$2:$D$5</c:f>
              <c:numCache>
                <c:formatCode>General</c:formatCode>
                <c:ptCount val="4"/>
                <c:pt idx="0">
                  <c:v>10</c:v>
                </c:pt>
                <c:pt idx="1">
                  <c:v>7</c:v>
                </c:pt>
                <c:pt idx="2">
                  <c:v>27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BF-4614-8CDA-760102813DA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58763008"/>
        <c:axId val="36182208"/>
      </c:barChart>
      <c:catAx>
        <c:axId val="158763008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800"/>
            </a:pPr>
            <a:endParaRPr lang="es-AR"/>
          </a:p>
        </c:txPr>
        <c:crossAx val="36182208"/>
        <c:crosses val="autoZero"/>
        <c:auto val="1"/>
        <c:lblAlgn val="ctr"/>
        <c:lblOffset val="100"/>
        <c:noMultiLvlLbl val="0"/>
      </c:catAx>
      <c:valAx>
        <c:axId val="3618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876300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63921796386173"/>
          <c:y val="5.1985236934458272E-2"/>
          <c:w val="0.79214304461942253"/>
          <c:h val="0.8981481481481481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Dificultades!$A$2:$A$4</c:f>
              <c:strCache>
                <c:ptCount val="1"/>
                <c:pt idx="0">
                  <c:v>Financieras Legales Marketing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/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Dificultades!$A$2:$A$4</c:f>
              <c:strCache>
                <c:ptCount val="3"/>
                <c:pt idx="0">
                  <c:v>Financieras</c:v>
                </c:pt>
                <c:pt idx="1">
                  <c:v>Legales</c:v>
                </c:pt>
                <c:pt idx="2">
                  <c:v>Marketing</c:v>
                </c:pt>
              </c:strCache>
            </c:strRef>
          </c:cat>
          <c:val>
            <c:numRef>
              <c:f>Dificultades!$B$2:$B$4</c:f>
              <c:numCache>
                <c:formatCode>General</c:formatCode>
                <c:ptCount val="3"/>
                <c:pt idx="0">
                  <c:v>35</c:v>
                </c:pt>
                <c:pt idx="1">
                  <c:v>28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A2-4499-89C5-D609EEA6636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60974336"/>
        <c:axId val="174546944"/>
      </c:barChart>
      <c:catAx>
        <c:axId val="160974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800">
                <a:latin typeface="Calibri Light" pitchFamily="34" charset="0"/>
              </a:defRPr>
            </a:pPr>
            <a:endParaRPr lang="es-AR"/>
          </a:p>
        </c:txPr>
        <c:crossAx val="174546944"/>
        <c:crosses val="autoZero"/>
        <c:auto val="1"/>
        <c:lblAlgn val="ctr"/>
        <c:lblOffset val="100"/>
        <c:noMultiLvlLbl val="0"/>
      </c:catAx>
      <c:valAx>
        <c:axId val="17454694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097433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512823475962988"/>
          <c:y val="4.9392509736777737E-2"/>
          <c:w val="0.80227493438320208"/>
          <c:h val="0.89814814814814814"/>
        </c:manualLayout>
      </c:layout>
      <c:barChart>
        <c:barDir val="bar"/>
        <c:grouping val="clustered"/>
        <c:varyColors val="0"/>
        <c:ser>
          <c:idx val="0"/>
          <c:order val="0"/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'Empresas conocidas'!$A$2:$A$5</c:f>
              <c:strCache>
                <c:ptCount val="4"/>
                <c:pt idx="0">
                  <c:v>La mayoría</c:v>
                </c:pt>
                <c:pt idx="1">
                  <c:v>Algunas</c:v>
                </c:pt>
                <c:pt idx="2">
                  <c:v>Pocas</c:v>
                </c:pt>
                <c:pt idx="3">
                  <c:v>NS/NC</c:v>
                </c:pt>
              </c:strCache>
            </c:strRef>
          </c:cat>
          <c:val>
            <c:numRef>
              <c:f>'Empresas conocidas'!$B$2:$B$5</c:f>
              <c:numCache>
                <c:formatCode>General</c:formatCode>
                <c:ptCount val="4"/>
                <c:pt idx="0">
                  <c:v>9</c:v>
                </c:pt>
                <c:pt idx="1">
                  <c:v>23</c:v>
                </c:pt>
                <c:pt idx="2">
                  <c:v>11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62-4BE9-BCB3-D36AE4EEF9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61015296"/>
        <c:axId val="158714112"/>
      </c:barChart>
      <c:catAx>
        <c:axId val="16101529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800"/>
            </a:pPr>
            <a:endParaRPr lang="es-AR"/>
          </a:p>
        </c:txPr>
        <c:crossAx val="158714112"/>
        <c:crosses val="autoZero"/>
        <c:auto val="1"/>
        <c:lblAlgn val="ctr"/>
        <c:lblOffset val="100"/>
        <c:noMultiLvlLbl val="0"/>
      </c:catAx>
      <c:valAx>
        <c:axId val="1587141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10152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BDA3C-F58C-4C26-A3B7-C3A5EF8AE200}" type="doc">
      <dgm:prSet loTypeId="urn:microsoft.com/office/officeart/2005/8/layout/cycle3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pt-BR"/>
        </a:p>
      </dgm:t>
    </dgm:pt>
    <dgm:pt modelId="{1C04BDDE-7B70-46B5-AFBC-49BAC40BFC42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Evaluación y manejo de riesgos e impactos ambientales y sociales </a:t>
          </a:r>
        </a:p>
      </dgm:t>
    </dgm:pt>
    <dgm:pt modelId="{9437A6F3-EDB0-48EC-BEFA-1A614D27C10D}" type="parTrans" cxnId="{2F93FCFB-6C99-4598-B42F-F300681941F4}">
      <dgm:prSet/>
      <dgm:spPr/>
      <dgm:t>
        <a:bodyPr/>
        <a:lstStyle/>
        <a:p>
          <a:endParaRPr lang="pt-BR"/>
        </a:p>
      </dgm:t>
    </dgm:pt>
    <dgm:pt modelId="{EE38395E-0852-4E1B-B27F-1D6BBA6C7C37}" type="sibTrans" cxnId="{2F93FCFB-6C99-4598-B42F-F300681941F4}">
      <dgm:prSet/>
      <dgm:spPr/>
      <dgm:t>
        <a:bodyPr/>
        <a:lstStyle/>
        <a:p>
          <a:endParaRPr lang="pt-BR"/>
        </a:p>
      </dgm:t>
    </dgm:pt>
    <dgm:pt modelId="{7A74C027-1401-432E-BD88-A5E2CA5AAD17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Trabajo y condiciones laborales </a:t>
          </a:r>
        </a:p>
      </dgm:t>
    </dgm:pt>
    <dgm:pt modelId="{2EA5DA3F-E709-4FC1-9E06-CE737E028F0F}" type="parTrans" cxnId="{A136DC2C-1645-4A36-8E2F-7352F88A270E}">
      <dgm:prSet/>
      <dgm:spPr/>
      <dgm:t>
        <a:bodyPr/>
        <a:lstStyle/>
        <a:p>
          <a:endParaRPr lang="pt-BR"/>
        </a:p>
      </dgm:t>
    </dgm:pt>
    <dgm:pt modelId="{91B2E878-B8DE-47D5-B1AE-C5309F10B02F}" type="sibTrans" cxnId="{A136DC2C-1645-4A36-8E2F-7352F88A270E}">
      <dgm:prSet/>
      <dgm:spPr/>
      <dgm:t>
        <a:bodyPr/>
        <a:lstStyle/>
        <a:p>
          <a:endParaRPr lang="pt-BR"/>
        </a:p>
      </dgm:t>
    </dgm:pt>
    <dgm:pt modelId="{D6D4FD5C-B5BA-4983-8320-1389986C43C7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Eficiencia del uso de recursos y prevención de la contaminación </a:t>
          </a:r>
        </a:p>
      </dgm:t>
    </dgm:pt>
    <dgm:pt modelId="{8B20179A-F4A6-4247-B175-DFD92F3FC442}" type="parTrans" cxnId="{5F79CE56-ECA7-49CF-B6E0-C5FFF869BC2D}">
      <dgm:prSet/>
      <dgm:spPr/>
      <dgm:t>
        <a:bodyPr/>
        <a:lstStyle/>
        <a:p>
          <a:endParaRPr lang="pt-BR"/>
        </a:p>
      </dgm:t>
    </dgm:pt>
    <dgm:pt modelId="{10C6ED7A-2447-4677-9C69-A16621DE327A}" type="sibTrans" cxnId="{5F79CE56-ECA7-49CF-B6E0-C5FFF869BC2D}">
      <dgm:prSet/>
      <dgm:spPr/>
      <dgm:t>
        <a:bodyPr/>
        <a:lstStyle/>
        <a:p>
          <a:endParaRPr lang="pt-BR"/>
        </a:p>
      </dgm:t>
    </dgm:pt>
    <dgm:pt modelId="{978F3FA3-D033-425B-A28C-B0C804CC1899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Salud y seguridad de la comunidad </a:t>
          </a:r>
        </a:p>
      </dgm:t>
    </dgm:pt>
    <dgm:pt modelId="{9D6FE1B3-40D8-487D-8B63-0452A566EA25}" type="parTrans" cxnId="{74856548-E032-447B-B8AF-CBC0DDAEA019}">
      <dgm:prSet/>
      <dgm:spPr/>
      <dgm:t>
        <a:bodyPr/>
        <a:lstStyle/>
        <a:p>
          <a:endParaRPr lang="pt-BR"/>
        </a:p>
      </dgm:t>
    </dgm:pt>
    <dgm:pt modelId="{A2118A12-88E5-41F7-A857-3E8A2DC6082D}" type="sibTrans" cxnId="{74856548-E032-447B-B8AF-CBC0DDAEA019}">
      <dgm:prSet/>
      <dgm:spPr/>
      <dgm:t>
        <a:bodyPr/>
        <a:lstStyle/>
        <a:p>
          <a:endParaRPr lang="pt-BR"/>
        </a:p>
      </dgm:t>
    </dgm:pt>
    <dgm:pt modelId="{4618D8E0-E76D-419C-87F9-A5E3CA703A2E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Adquisición de tierras y reasentamiento involuntario </a:t>
          </a:r>
        </a:p>
      </dgm:t>
    </dgm:pt>
    <dgm:pt modelId="{0102A4EC-0780-412E-BF38-0651C610B188}" type="parTrans" cxnId="{4739A049-D969-49E2-B06C-9582C83C0D67}">
      <dgm:prSet/>
      <dgm:spPr/>
      <dgm:t>
        <a:bodyPr/>
        <a:lstStyle/>
        <a:p>
          <a:endParaRPr lang="pt-BR"/>
        </a:p>
      </dgm:t>
    </dgm:pt>
    <dgm:pt modelId="{1CD5212C-6F06-4821-8078-997EE81D7141}" type="sibTrans" cxnId="{4739A049-D969-49E2-B06C-9582C83C0D67}">
      <dgm:prSet/>
      <dgm:spPr/>
      <dgm:t>
        <a:bodyPr/>
        <a:lstStyle/>
        <a:p>
          <a:endParaRPr lang="pt-BR"/>
        </a:p>
      </dgm:t>
    </dgm:pt>
    <dgm:pt modelId="{63008BA9-2454-41C6-93C2-3730B64B2491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Conservación de la biodiversidad y gestión sostenible de recursos naturales vivos </a:t>
          </a:r>
        </a:p>
      </dgm:t>
    </dgm:pt>
    <dgm:pt modelId="{A999CE15-17B2-48F0-A800-ED51A8D130CF}" type="parTrans" cxnId="{37E6B111-149A-4EF7-9026-F4AB5BC813FB}">
      <dgm:prSet/>
      <dgm:spPr/>
      <dgm:t>
        <a:bodyPr/>
        <a:lstStyle/>
        <a:p>
          <a:endParaRPr lang="pt-BR"/>
        </a:p>
      </dgm:t>
    </dgm:pt>
    <dgm:pt modelId="{BCF3A7C0-1F98-4C58-BBF9-A09934B4962A}" type="sibTrans" cxnId="{37E6B111-149A-4EF7-9026-F4AB5BC813FB}">
      <dgm:prSet/>
      <dgm:spPr/>
      <dgm:t>
        <a:bodyPr/>
        <a:lstStyle/>
        <a:p>
          <a:endParaRPr lang="pt-BR"/>
        </a:p>
      </dgm:t>
    </dgm:pt>
    <dgm:pt modelId="{BBA8DCEE-7643-47CD-943F-CD244D23BFEE}">
      <dgm:prSet custT="1"/>
      <dgm:spPr/>
      <dgm:t>
        <a:bodyPr/>
        <a:lstStyle/>
        <a:p>
          <a:pPr rtl="0"/>
          <a:r>
            <a:rPr lang="es-AR" sz="1200" b="1" dirty="0">
              <a:latin typeface="Calibri" pitchFamily="34" charset="0"/>
            </a:rPr>
            <a:t>Pueblos Indígenas </a:t>
          </a:r>
        </a:p>
      </dgm:t>
    </dgm:pt>
    <dgm:pt modelId="{2FF24FA5-F037-4D6B-8B8B-692C14DD43DC}" type="parTrans" cxnId="{B603D15B-D231-4084-9867-1E10C1AC9DFF}">
      <dgm:prSet/>
      <dgm:spPr/>
      <dgm:t>
        <a:bodyPr/>
        <a:lstStyle/>
        <a:p>
          <a:endParaRPr lang="pt-BR"/>
        </a:p>
      </dgm:t>
    </dgm:pt>
    <dgm:pt modelId="{2B96A3B9-A449-4ADA-AAD4-44D3AFFFA5EA}" type="sibTrans" cxnId="{B603D15B-D231-4084-9867-1E10C1AC9DFF}">
      <dgm:prSet/>
      <dgm:spPr/>
      <dgm:t>
        <a:bodyPr/>
        <a:lstStyle/>
        <a:p>
          <a:endParaRPr lang="pt-BR"/>
        </a:p>
      </dgm:t>
    </dgm:pt>
    <dgm:pt modelId="{438FD8F0-86D6-4119-8DBA-55B8CB748B1E}">
      <dgm:prSet custT="1"/>
      <dgm:spPr/>
      <dgm:t>
        <a:bodyPr/>
        <a:lstStyle/>
        <a:p>
          <a:pPr rtl="0"/>
          <a:r>
            <a:rPr lang="pt-BR" sz="1200" b="1" dirty="0" err="1">
              <a:latin typeface="Calibri" pitchFamily="34" charset="0"/>
            </a:rPr>
            <a:t>Patrimonio</a:t>
          </a:r>
          <a:r>
            <a:rPr lang="pt-BR" sz="1200" b="1" dirty="0">
              <a:latin typeface="Calibri" pitchFamily="34" charset="0"/>
            </a:rPr>
            <a:t> cultural </a:t>
          </a:r>
          <a:endParaRPr lang="pt-BR" sz="1050" b="1" dirty="0">
            <a:latin typeface="Calibri" pitchFamily="34" charset="0"/>
          </a:endParaRPr>
        </a:p>
      </dgm:t>
    </dgm:pt>
    <dgm:pt modelId="{ED3898EC-BBC9-410C-BD01-75635DF121AA}" type="parTrans" cxnId="{5F307D09-33FB-44AA-9099-B0C55FAF81C7}">
      <dgm:prSet/>
      <dgm:spPr/>
      <dgm:t>
        <a:bodyPr/>
        <a:lstStyle/>
        <a:p>
          <a:endParaRPr lang="pt-BR"/>
        </a:p>
      </dgm:t>
    </dgm:pt>
    <dgm:pt modelId="{69EDE787-DBC0-46C4-BDB2-5E64FE8D58D8}" type="sibTrans" cxnId="{5F307D09-33FB-44AA-9099-B0C55FAF81C7}">
      <dgm:prSet/>
      <dgm:spPr/>
      <dgm:t>
        <a:bodyPr/>
        <a:lstStyle/>
        <a:p>
          <a:endParaRPr lang="pt-BR"/>
        </a:p>
      </dgm:t>
    </dgm:pt>
    <dgm:pt modelId="{A1E04571-2694-420C-98AA-A0907A387604}" type="pres">
      <dgm:prSet presAssocID="{F9DBDA3C-F58C-4C26-A3B7-C3A5EF8AE200}" presName="Name0" presStyleCnt="0">
        <dgm:presLayoutVars>
          <dgm:dir/>
          <dgm:resizeHandles val="exact"/>
        </dgm:presLayoutVars>
      </dgm:prSet>
      <dgm:spPr/>
    </dgm:pt>
    <dgm:pt modelId="{8A146E40-F412-415B-A47E-B433E516B706}" type="pres">
      <dgm:prSet presAssocID="{F9DBDA3C-F58C-4C26-A3B7-C3A5EF8AE200}" presName="cycle" presStyleCnt="0"/>
      <dgm:spPr/>
    </dgm:pt>
    <dgm:pt modelId="{1D0267C4-7CD5-4010-8AF2-0C6F980F012D}" type="pres">
      <dgm:prSet presAssocID="{1C04BDDE-7B70-46B5-AFBC-49BAC40BFC42}" presName="nodeFirstNode" presStyleLbl="node1" presStyleIdx="0" presStyleCnt="8" custScaleY="141935">
        <dgm:presLayoutVars>
          <dgm:bulletEnabled val="1"/>
        </dgm:presLayoutVars>
      </dgm:prSet>
      <dgm:spPr/>
    </dgm:pt>
    <dgm:pt modelId="{F2DD7972-86F1-4608-9FEF-C67C50078AAB}" type="pres">
      <dgm:prSet presAssocID="{EE38395E-0852-4E1B-B27F-1D6BBA6C7C37}" presName="sibTransFirstNode" presStyleLbl="bgShp" presStyleIdx="0" presStyleCnt="1"/>
      <dgm:spPr/>
    </dgm:pt>
    <dgm:pt modelId="{E3604423-CCAB-417F-BC67-91500D162D26}" type="pres">
      <dgm:prSet presAssocID="{7A74C027-1401-432E-BD88-A5E2CA5AAD17}" presName="nodeFollowingNodes" presStyleLbl="node1" presStyleIdx="1" presStyleCnt="8" custScaleY="141935">
        <dgm:presLayoutVars>
          <dgm:bulletEnabled val="1"/>
        </dgm:presLayoutVars>
      </dgm:prSet>
      <dgm:spPr/>
    </dgm:pt>
    <dgm:pt modelId="{F27B97EF-CF7F-453E-9D96-77F8372198E3}" type="pres">
      <dgm:prSet presAssocID="{D6D4FD5C-B5BA-4983-8320-1389986C43C7}" presName="nodeFollowingNodes" presStyleLbl="node1" presStyleIdx="2" presStyleCnt="8" custScaleY="141935">
        <dgm:presLayoutVars>
          <dgm:bulletEnabled val="1"/>
        </dgm:presLayoutVars>
      </dgm:prSet>
      <dgm:spPr/>
    </dgm:pt>
    <dgm:pt modelId="{F54B56D9-BF12-4287-BAD0-FECD2086FD8A}" type="pres">
      <dgm:prSet presAssocID="{978F3FA3-D033-425B-A28C-B0C804CC1899}" presName="nodeFollowingNodes" presStyleLbl="node1" presStyleIdx="3" presStyleCnt="8" custScaleY="141935">
        <dgm:presLayoutVars>
          <dgm:bulletEnabled val="1"/>
        </dgm:presLayoutVars>
      </dgm:prSet>
      <dgm:spPr/>
    </dgm:pt>
    <dgm:pt modelId="{F4C380F6-FEC4-4337-AB99-6614CDDB640E}" type="pres">
      <dgm:prSet presAssocID="{4618D8E0-E76D-419C-87F9-A5E3CA703A2E}" presName="nodeFollowingNodes" presStyleLbl="node1" presStyleIdx="4" presStyleCnt="8" custScaleY="141935">
        <dgm:presLayoutVars>
          <dgm:bulletEnabled val="1"/>
        </dgm:presLayoutVars>
      </dgm:prSet>
      <dgm:spPr/>
    </dgm:pt>
    <dgm:pt modelId="{093DE099-B7E9-468A-891A-107B21DE38F7}" type="pres">
      <dgm:prSet presAssocID="{63008BA9-2454-41C6-93C2-3730B64B2491}" presName="nodeFollowingNodes" presStyleLbl="node1" presStyleIdx="5" presStyleCnt="8" custScaleY="141935">
        <dgm:presLayoutVars>
          <dgm:bulletEnabled val="1"/>
        </dgm:presLayoutVars>
      </dgm:prSet>
      <dgm:spPr/>
    </dgm:pt>
    <dgm:pt modelId="{FB607D94-EC8D-4886-ADF8-8A71BA49B5B3}" type="pres">
      <dgm:prSet presAssocID="{BBA8DCEE-7643-47CD-943F-CD244D23BFEE}" presName="nodeFollowingNodes" presStyleLbl="node1" presStyleIdx="6" presStyleCnt="8" custScaleY="141935">
        <dgm:presLayoutVars>
          <dgm:bulletEnabled val="1"/>
        </dgm:presLayoutVars>
      </dgm:prSet>
      <dgm:spPr/>
    </dgm:pt>
    <dgm:pt modelId="{F0B8DF5F-9690-416B-8F00-79472C734E86}" type="pres">
      <dgm:prSet presAssocID="{438FD8F0-86D6-4119-8DBA-55B8CB748B1E}" presName="nodeFollowingNodes" presStyleLbl="node1" presStyleIdx="7" presStyleCnt="8" custScaleY="141935">
        <dgm:presLayoutVars>
          <dgm:bulletEnabled val="1"/>
        </dgm:presLayoutVars>
      </dgm:prSet>
      <dgm:spPr/>
    </dgm:pt>
  </dgm:ptLst>
  <dgm:cxnLst>
    <dgm:cxn modelId="{19BF9B00-2863-4D60-A236-4FD7B98B3997}" type="presOf" srcId="{63008BA9-2454-41C6-93C2-3730B64B2491}" destId="{093DE099-B7E9-468A-891A-107B21DE38F7}" srcOrd="0" destOrd="0" presId="urn:microsoft.com/office/officeart/2005/8/layout/cycle3"/>
    <dgm:cxn modelId="{5F307D09-33FB-44AA-9099-B0C55FAF81C7}" srcId="{F9DBDA3C-F58C-4C26-A3B7-C3A5EF8AE200}" destId="{438FD8F0-86D6-4119-8DBA-55B8CB748B1E}" srcOrd="7" destOrd="0" parTransId="{ED3898EC-BBC9-410C-BD01-75635DF121AA}" sibTransId="{69EDE787-DBC0-46C4-BDB2-5E64FE8D58D8}"/>
    <dgm:cxn modelId="{37E6B111-149A-4EF7-9026-F4AB5BC813FB}" srcId="{F9DBDA3C-F58C-4C26-A3B7-C3A5EF8AE200}" destId="{63008BA9-2454-41C6-93C2-3730B64B2491}" srcOrd="5" destOrd="0" parTransId="{A999CE15-17B2-48F0-A800-ED51A8D130CF}" sibTransId="{BCF3A7C0-1F98-4C58-BBF9-A09934B4962A}"/>
    <dgm:cxn modelId="{44F4CF17-B01C-47CE-B077-77580394CF6A}" type="presOf" srcId="{4618D8E0-E76D-419C-87F9-A5E3CA703A2E}" destId="{F4C380F6-FEC4-4337-AB99-6614CDDB640E}" srcOrd="0" destOrd="0" presId="urn:microsoft.com/office/officeart/2005/8/layout/cycle3"/>
    <dgm:cxn modelId="{48125818-4356-4622-BB84-D1AC7CED26BB}" type="presOf" srcId="{F9DBDA3C-F58C-4C26-A3B7-C3A5EF8AE200}" destId="{A1E04571-2694-420C-98AA-A0907A387604}" srcOrd="0" destOrd="0" presId="urn:microsoft.com/office/officeart/2005/8/layout/cycle3"/>
    <dgm:cxn modelId="{A136DC2C-1645-4A36-8E2F-7352F88A270E}" srcId="{F9DBDA3C-F58C-4C26-A3B7-C3A5EF8AE200}" destId="{7A74C027-1401-432E-BD88-A5E2CA5AAD17}" srcOrd="1" destOrd="0" parTransId="{2EA5DA3F-E709-4FC1-9E06-CE737E028F0F}" sibTransId="{91B2E878-B8DE-47D5-B1AE-C5309F10B02F}"/>
    <dgm:cxn modelId="{E306245B-6614-4667-9CEA-28175B4C556E}" type="presOf" srcId="{BBA8DCEE-7643-47CD-943F-CD244D23BFEE}" destId="{FB607D94-EC8D-4886-ADF8-8A71BA49B5B3}" srcOrd="0" destOrd="0" presId="urn:microsoft.com/office/officeart/2005/8/layout/cycle3"/>
    <dgm:cxn modelId="{B603D15B-D231-4084-9867-1E10C1AC9DFF}" srcId="{F9DBDA3C-F58C-4C26-A3B7-C3A5EF8AE200}" destId="{BBA8DCEE-7643-47CD-943F-CD244D23BFEE}" srcOrd="6" destOrd="0" parTransId="{2FF24FA5-F037-4D6B-8B8B-692C14DD43DC}" sibTransId="{2B96A3B9-A449-4ADA-AAD4-44D3AFFFA5EA}"/>
    <dgm:cxn modelId="{6DEB8A5C-675B-4CCD-8E22-E735BC5614ED}" type="presOf" srcId="{978F3FA3-D033-425B-A28C-B0C804CC1899}" destId="{F54B56D9-BF12-4287-BAD0-FECD2086FD8A}" srcOrd="0" destOrd="0" presId="urn:microsoft.com/office/officeart/2005/8/layout/cycle3"/>
    <dgm:cxn modelId="{3FDACE47-F022-4648-A318-A0C54F70A9CC}" type="presOf" srcId="{1C04BDDE-7B70-46B5-AFBC-49BAC40BFC42}" destId="{1D0267C4-7CD5-4010-8AF2-0C6F980F012D}" srcOrd="0" destOrd="0" presId="urn:microsoft.com/office/officeart/2005/8/layout/cycle3"/>
    <dgm:cxn modelId="{74856548-E032-447B-B8AF-CBC0DDAEA019}" srcId="{F9DBDA3C-F58C-4C26-A3B7-C3A5EF8AE200}" destId="{978F3FA3-D033-425B-A28C-B0C804CC1899}" srcOrd="3" destOrd="0" parTransId="{9D6FE1B3-40D8-487D-8B63-0452A566EA25}" sibTransId="{A2118A12-88E5-41F7-A857-3E8A2DC6082D}"/>
    <dgm:cxn modelId="{4F6E8048-E21C-4726-B706-2662B7366F50}" type="presOf" srcId="{7A74C027-1401-432E-BD88-A5E2CA5AAD17}" destId="{E3604423-CCAB-417F-BC67-91500D162D26}" srcOrd="0" destOrd="0" presId="urn:microsoft.com/office/officeart/2005/8/layout/cycle3"/>
    <dgm:cxn modelId="{4739A049-D969-49E2-B06C-9582C83C0D67}" srcId="{F9DBDA3C-F58C-4C26-A3B7-C3A5EF8AE200}" destId="{4618D8E0-E76D-419C-87F9-A5E3CA703A2E}" srcOrd="4" destOrd="0" parTransId="{0102A4EC-0780-412E-BF38-0651C610B188}" sibTransId="{1CD5212C-6F06-4821-8078-997EE81D7141}"/>
    <dgm:cxn modelId="{5F79CE56-ECA7-49CF-B6E0-C5FFF869BC2D}" srcId="{F9DBDA3C-F58C-4C26-A3B7-C3A5EF8AE200}" destId="{D6D4FD5C-B5BA-4983-8320-1389986C43C7}" srcOrd="2" destOrd="0" parTransId="{8B20179A-F4A6-4247-B175-DFD92F3FC442}" sibTransId="{10C6ED7A-2447-4677-9C69-A16621DE327A}"/>
    <dgm:cxn modelId="{A5F249AA-7D25-4433-967B-49CB6AD28D9E}" type="presOf" srcId="{EE38395E-0852-4E1B-B27F-1D6BBA6C7C37}" destId="{F2DD7972-86F1-4608-9FEF-C67C50078AAB}" srcOrd="0" destOrd="0" presId="urn:microsoft.com/office/officeart/2005/8/layout/cycle3"/>
    <dgm:cxn modelId="{E3B14EB8-017C-4285-8C2A-59A9F83A79BF}" type="presOf" srcId="{D6D4FD5C-B5BA-4983-8320-1389986C43C7}" destId="{F27B97EF-CF7F-453E-9D96-77F8372198E3}" srcOrd="0" destOrd="0" presId="urn:microsoft.com/office/officeart/2005/8/layout/cycle3"/>
    <dgm:cxn modelId="{0C1AC1D6-3BA6-419B-93E6-BA7FA28BF483}" type="presOf" srcId="{438FD8F0-86D6-4119-8DBA-55B8CB748B1E}" destId="{F0B8DF5F-9690-416B-8F00-79472C734E86}" srcOrd="0" destOrd="0" presId="urn:microsoft.com/office/officeart/2005/8/layout/cycle3"/>
    <dgm:cxn modelId="{2F93FCFB-6C99-4598-B42F-F300681941F4}" srcId="{F9DBDA3C-F58C-4C26-A3B7-C3A5EF8AE200}" destId="{1C04BDDE-7B70-46B5-AFBC-49BAC40BFC42}" srcOrd="0" destOrd="0" parTransId="{9437A6F3-EDB0-48EC-BEFA-1A614D27C10D}" sibTransId="{EE38395E-0852-4E1B-B27F-1D6BBA6C7C37}"/>
    <dgm:cxn modelId="{69FB724C-4EA7-4D40-939F-33E09DBE7C0B}" type="presParOf" srcId="{A1E04571-2694-420C-98AA-A0907A387604}" destId="{8A146E40-F412-415B-A47E-B433E516B706}" srcOrd="0" destOrd="0" presId="urn:microsoft.com/office/officeart/2005/8/layout/cycle3"/>
    <dgm:cxn modelId="{1D8CB4B4-816D-4CB2-9FA9-D381D40AC05B}" type="presParOf" srcId="{8A146E40-F412-415B-A47E-B433E516B706}" destId="{1D0267C4-7CD5-4010-8AF2-0C6F980F012D}" srcOrd="0" destOrd="0" presId="urn:microsoft.com/office/officeart/2005/8/layout/cycle3"/>
    <dgm:cxn modelId="{9EC63CDC-07E5-4D49-B195-5426E61735A8}" type="presParOf" srcId="{8A146E40-F412-415B-A47E-B433E516B706}" destId="{F2DD7972-86F1-4608-9FEF-C67C50078AAB}" srcOrd="1" destOrd="0" presId="urn:microsoft.com/office/officeart/2005/8/layout/cycle3"/>
    <dgm:cxn modelId="{6E28157F-0618-4C29-B16E-0C4989C3B6D0}" type="presParOf" srcId="{8A146E40-F412-415B-A47E-B433E516B706}" destId="{E3604423-CCAB-417F-BC67-91500D162D26}" srcOrd="2" destOrd="0" presId="urn:microsoft.com/office/officeart/2005/8/layout/cycle3"/>
    <dgm:cxn modelId="{9E91E807-48E9-4552-93E6-63AE2B6B65CA}" type="presParOf" srcId="{8A146E40-F412-415B-A47E-B433E516B706}" destId="{F27B97EF-CF7F-453E-9D96-77F8372198E3}" srcOrd="3" destOrd="0" presId="urn:microsoft.com/office/officeart/2005/8/layout/cycle3"/>
    <dgm:cxn modelId="{5B6955EF-DA68-4C60-ADFA-552F0B9BE365}" type="presParOf" srcId="{8A146E40-F412-415B-A47E-B433E516B706}" destId="{F54B56D9-BF12-4287-BAD0-FECD2086FD8A}" srcOrd="4" destOrd="0" presId="urn:microsoft.com/office/officeart/2005/8/layout/cycle3"/>
    <dgm:cxn modelId="{19366F61-C32D-4980-8811-70EEAAB20C90}" type="presParOf" srcId="{8A146E40-F412-415B-A47E-B433E516B706}" destId="{F4C380F6-FEC4-4337-AB99-6614CDDB640E}" srcOrd="5" destOrd="0" presId="urn:microsoft.com/office/officeart/2005/8/layout/cycle3"/>
    <dgm:cxn modelId="{42A16670-E2DC-4431-9C0D-3208A51EAB4D}" type="presParOf" srcId="{8A146E40-F412-415B-A47E-B433E516B706}" destId="{093DE099-B7E9-468A-891A-107B21DE38F7}" srcOrd="6" destOrd="0" presId="urn:microsoft.com/office/officeart/2005/8/layout/cycle3"/>
    <dgm:cxn modelId="{3D60EDD3-C66A-4C35-9601-18C5B4F3C634}" type="presParOf" srcId="{8A146E40-F412-415B-A47E-B433E516B706}" destId="{FB607D94-EC8D-4886-ADF8-8A71BA49B5B3}" srcOrd="7" destOrd="0" presId="urn:microsoft.com/office/officeart/2005/8/layout/cycle3"/>
    <dgm:cxn modelId="{850C78D7-3923-46B7-911D-E5E680F671B4}" type="presParOf" srcId="{8A146E40-F412-415B-A47E-B433E516B706}" destId="{F0B8DF5F-9690-416B-8F00-79472C734E86}" srcOrd="8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4ACDB9-BF2F-4B7B-8CA7-BD14E434A68C}" type="doc">
      <dgm:prSet loTypeId="urn:microsoft.com/office/officeart/2005/8/layout/default#1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ES"/>
        </a:p>
      </dgm:t>
    </dgm:pt>
    <dgm:pt modelId="{9495C2C2-D23D-47CE-9AA7-C842AA06DAD8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Evaluación de las condiciones ambientales y sociales. </a:t>
          </a:r>
          <a:endParaRPr lang="pt-BR" sz="1600" dirty="0">
            <a:latin typeface="Calibri" pitchFamily="34" charset="0"/>
          </a:endParaRPr>
        </a:p>
      </dgm:t>
    </dgm:pt>
    <dgm:pt modelId="{3109CBC4-5ABB-4BDF-8DD8-9F0BF5D32356}" type="parTrans" cxnId="{311893A2-4DC8-4805-8A26-44064E5F421F}">
      <dgm:prSet/>
      <dgm:spPr/>
      <dgm:t>
        <a:bodyPr/>
        <a:lstStyle/>
        <a:p>
          <a:endParaRPr lang="es-ES"/>
        </a:p>
      </dgm:t>
    </dgm:pt>
    <dgm:pt modelId="{7831DC1F-F548-431B-A244-5D40F6B99D44}" type="sibTrans" cxnId="{311893A2-4DC8-4805-8A26-44064E5F421F}">
      <dgm:prSet/>
      <dgm:spPr/>
      <dgm:t>
        <a:bodyPr/>
        <a:lstStyle/>
        <a:p>
          <a:endParaRPr lang="es-ES"/>
        </a:p>
      </dgm:t>
    </dgm:pt>
    <dgm:pt modelId="{C828480E-092C-4B00-85C8-AD9714DA020B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Estudio de las alternativas preferibles viables desde el punto de vista ambiental y social. </a:t>
          </a:r>
          <a:endParaRPr lang="es-ES" sz="1600" dirty="0">
            <a:latin typeface="Calibri" pitchFamily="34" charset="0"/>
          </a:endParaRPr>
        </a:p>
      </dgm:t>
    </dgm:pt>
    <dgm:pt modelId="{B5962837-863F-4A7C-BD92-A26540781C7E}" type="parTrans" cxnId="{07D7A0E1-5CE0-4282-82C6-BF0365C7019A}">
      <dgm:prSet/>
      <dgm:spPr/>
      <dgm:t>
        <a:bodyPr/>
        <a:lstStyle/>
        <a:p>
          <a:endParaRPr lang="es-ES"/>
        </a:p>
      </dgm:t>
    </dgm:pt>
    <dgm:pt modelId="{C7168D3C-00D4-42BD-BA67-B70040A3B56B}" type="sibTrans" cxnId="{07D7A0E1-5CE0-4282-82C6-BF0365C7019A}">
      <dgm:prSet/>
      <dgm:spPr/>
      <dgm:t>
        <a:bodyPr/>
        <a:lstStyle/>
        <a:p>
          <a:endParaRPr lang="es-ES"/>
        </a:p>
      </dgm:t>
    </dgm:pt>
    <dgm:pt modelId="{AD34ED81-3205-4D21-B2D5-EE84D328D8D7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Leyes y reglamentos del país anfitrión, tratados y acuerdos internacionales. </a:t>
          </a:r>
          <a:endParaRPr lang="es-ES" sz="1600" dirty="0">
            <a:latin typeface="Calibri" pitchFamily="34" charset="0"/>
          </a:endParaRPr>
        </a:p>
      </dgm:t>
    </dgm:pt>
    <dgm:pt modelId="{1EBDAB90-C0A7-4546-8582-019A24EDFE5C}" type="parTrans" cxnId="{C7020D70-62CC-4CC8-8D6D-031AF99E4030}">
      <dgm:prSet/>
      <dgm:spPr/>
      <dgm:t>
        <a:bodyPr/>
        <a:lstStyle/>
        <a:p>
          <a:endParaRPr lang="es-ES"/>
        </a:p>
      </dgm:t>
    </dgm:pt>
    <dgm:pt modelId="{DB4E0A44-9BC6-4523-AB68-9C27C0FA9363}" type="sibTrans" cxnId="{C7020D70-62CC-4CC8-8D6D-031AF99E4030}">
      <dgm:prSet/>
      <dgm:spPr/>
      <dgm:t>
        <a:bodyPr/>
        <a:lstStyle/>
        <a:p>
          <a:endParaRPr lang="es-ES"/>
        </a:p>
      </dgm:t>
    </dgm:pt>
    <dgm:pt modelId="{9DF9EFA3-85B8-4DB2-A9A1-10320CAB9676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Protección y conservación de la biodiversidad</a:t>
          </a:r>
          <a:endParaRPr lang="es-ES" sz="1600" dirty="0">
            <a:latin typeface="Calibri" pitchFamily="34" charset="0"/>
          </a:endParaRPr>
        </a:p>
      </dgm:t>
    </dgm:pt>
    <dgm:pt modelId="{CDE45E45-96C0-4ED4-92BD-91AB0481E327}" type="parTrans" cxnId="{BE655005-7282-46C0-862D-9D71B2818396}">
      <dgm:prSet/>
      <dgm:spPr/>
      <dgm:t>
        <a:bodyPr/>
        <a:lstStyle/>
        <a:p>
          <a:endParaRPr lang="es-ES"/>
        </a:p>
      </dgm:t>
    </dgm:pt>
    <dgm:pt modelId="{92D7A842-6667-4FB8-B9D8-0B352ABA76DC}" type="sibTrans" cxnId="{BE655005-7282-46C0-862D-9D71B2818396}">
      <dgm:prSet/>
      <dgm:spPr/>
      <dgm:t>
        <a:bodyPr/>
        <a:lstStyle/>
        <a:p>
          <a:endParaRPr lang="es-ES"/>
        </a:p>
      </dgm:t>
    </dgm:pt>
    <dgm:pt modelId="{9A41B1D1-21F9-42DE-A56D-45C603F30074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Gestión y uso sostenible de recursos naturales.</a:t>
          </a:r>
          <a:endParaRPr lang="es-ES" sz="1600" dirty="0">
            <a:latin typeface="Calibri" pitchFamily="34" charset="0"/>
          </a:endParaRPr>
        </a:p>
      </dgm:t>
    </dgm:pt>
    <dgm:pt modelId="{C489728B-54D2-4A74-972C-304534E3F809}" type="parTrans" cxnId="{FA528894-14D7-476A-9C5B-DAF4CCCA1600}">
      <dgm:prSet/>
      <dgm:spPr/>
      <dgm:t>
        <a:bodyPr/>
        <a:lstStyle/>
        <a:p>
          <a:endParaRPr lang="es-ES"/>
        </a:p>
      </dgm:t>
    </dgm:pt>
    <dgm:pt modelId="{07D5CF54-45C9-4C85-8E4F-00FBAEB9224C}" type="sibTrans" cxnId="{FA528894-14D7-476A-9C5B-DAF4CCCA1600}">
      <dgm:prSet/>
      <dgm:spPr/>
      <dgm:t>
        <a:bodyPr/>
        <a:lstStyle/>
        <a:p>
          <a:endParaRPr lang="es-ES"/>
        </a:p>
      </dgm:t>
    </dgm:pt>
    <dgm:pt modelId="{C084EAC2-4593-47D4-9533-F168C72F109E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Uso y gestión de sustancias peligrosas. </a:t>
          </a:r>
          <a:endParaRPr lang="es-ES" sz="1600" dirty="0">
            <a:latin typeface="Calibri" pitchFamily="34" charset="0"/>
          </a:endParaRPr>
        </a:p>
      </dgm:t>
    </dgm:pt>
    <dgm:pt modelId="{F2E9D5F8-617C-435D-B057-7BDBA7EEA236}" type="parTrans" cxnId="{EC29AA29-F681-4694-8441-70E169A2DA9D}">
      <dgm:prSet/>
      <dgm:spPr/>
      <dgm:t>
        <a:bodyPr/>
        <a:lstStyle/>
        <a:p>
          <a:endParaRPr lang="es-ES"/>
        </a:p>
      </dgm:t>
    </dgm:pt>
    <dgm:pt modelId="{A4C7A412-E884-4979-9421-EBCB1D9FDD46}" type="sibTrans" cxnId="{EC29AA29-F681-4694-8441-70E169A2DA9D}">
      <dgm:prSet/>
      <dgm:spPr/>
      <dgm:t>
        <a:bodyPr/>
        <a:lstStyle/>
        <a:p>
          <a:endParaRPr lang="es-ES"/>
        </a:p>
      </dgm:t>
    </dgm:pt>
    <dgm:pt modelId="{E782DD49-0DD8-4185-B246-F56DF03C0246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Evaluación y gestión de riesgos importantes. </a:t>
          </a:r>
          <a:endParaRPr lang="es-ES" sz="1600" dirty="0">
            <a:latin typeface="Calibri" pitchFamily="34" charset="0"/>
          </a:endParaRPr>
        </a:p>
      </dgm:t>
    </dgm:pt>
    <dgm:pt modelId="{D84D64D8-7797-4F11-B941-A3CEBFA614F4}" type="parTrans" cxnId="{4D241C5B-C840-4E5F-B8BF-16A95FD39514}">
      <dgm:prSet/>
      <dgm:spPr/>
      <dgm:t>
        <a:bodyPr/>
        <a:lstStyle/>
        <a:p>
          <a:endParaRPr lang="es-ES"/>
        </a:p>
      </dgm:t>
    </dgm:pt>
    <dgm:pt modelId="{366CC8A5-1939-44F8-B6E4-8DF2E9952646}" type="sibTrans" cxnId="{4D241C5B-C840-4E5F-B8BF-16A95FD39514}">
      <dgm:prSet/>
      <dgm:spPr/>
      <dgm:t>
        <a:bodyPr/>
        <a:lstStyle/>
        <a:p>
          <a:endParaRPr lang="es-ES"/>
        </a:p>
      </dgm:t>
    </dgm:pt>
    <dgm:pt modelId="{6F8684C5-8DA5-472C-9516-1C56E7B54C42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Producción, distribución y uso eficiente de la energía. </a:t>
          </a:r>
          <a:endParaRPr lang="es-ES" sz="1600" dirty="0">
            <a:latin typeface="Calibri" pitchFamily="34" charset="0"/>
          </a:endParaRPr>
        </a:p>
      </dgm:t>
    </dgm:pt>
    <dgm:pt modelId="{43E29618-4417-47F5-8973-F7A906D59553}" type="parTrans" cxnId="{3C17B872-3274-497A-84C5-E4125BDB255A}">
      <dgm:prSet/>
      <dgm:spPr/>
      <dgm:t>
        <a:bodyPr/>
        <a:lstStyle/>
        <a:p>
          <a:endParaRPr lang="es-ES"/>
        </a:p>
      </dgm:t>
    </dgm:pt>
    <dgm:pt modelId="{9E646A02-F036-485D-B43D-8D13C42E46C1}" type="sibTrans" cxnId="{3C17B872-3274-497A-84C5-E4125BDB255A}">
      <dgm:prSet/>
      <dgm:spPr/>
      <dgm:t>
        <a:bodyPr/>
        <a:lstStyle/>
        <a:p>
          <a:endParaRPr lang="es-ES"/>
        </a:p>
      </dgm:t>
    </dgm:pt>
    <dgm:pt modelId="{0131B15B-DA53-48CF-890B-B98A3666C2A0}">
      <dgm:prSet custT="1"/>
      <dgm:spPr/>
      <dgm:t>
        <a:bodyPr/>
        <a:lstStyle/>
        <a:p>
          <a:pPr rtl="0"/>
          <a:r>
            <a:rPr lang="es-AR" sz="1600" dirty="0">
              <a:latin typeface="Calibri" pitchFamily="34" charset="0"/>
            </a:rPr>
            <a:t>Prevención de la contaminación y gestión de residuos sólidos y químicos. </a:t>
          </a:r>
          <a:endParaRPr lang="es-ES" sz="1600" dirty="0">
            <a:latin typeface="Calibri" pitchFamily="34" charset="0"/>
          </a:endParaRPr>
        </a:p>
      </dgm:t>
    </dgm:pt>
    <dgm:pt modelId="{89FAB101-B22B-4F3B-8A99-88F0DE1630B1}" type="parTrans" cxnId="{2F57E3E6-4ABF-4E5B-A111-3172604A7E95}">
      <dgm:prSet/>
      <dgm:spPr/>
      <dgm:t>
        <a:bodyPr/>
        <a:lstStyle/>
        <a:p>
          <a:endParaRPr lang="es-ES"/>
        </a:p>
      </dgm:t>
    </dgm:pt>
    <dgm:pt modelId="{614A2925-DADD-4AE6-826A-254FF917C2BF}" type="sibTrans" cxnId="{2F57E3E6-4ABF-4E5B-A111-3172604A7E95}">
      <dgm:prSet/>
      <dgm:spPr/>
      <dgm:t>
        <a:bodyPr/>
        <a:lstStyle/>
        <a:p>
          <a:endParaRPr lang="es-ES"/>
        </a:p>
      </dgm:t>
    </dgm:pt>
    <dgm:pt modelId="{BEEDAFFE-6989-4DD6-A20E-3BB386D5DBF3}" type="pres">
      <dgm:prSet presAssocID="{074ACDB9-BF2F-4B7B-8CA7-BD14E434A68C}" presName="diagram" presStyleCnt="0">
        <dgm:presLayoutVars>
          <dgm:dir/>
          <dgm:resizeHandles val="exact"/>
        </dgm:presLayoutVars>
      </dgm:prSet>
      <dgm:spPr/>
    </dgm:pt>
    <dgm:pt modelId="{24B45901-7B0E-47D3-B172-0D3AAD937D28}" type="pres">
      <dgm:prSet presAssocID="{9495C2C2-D23D-47CE-9AA7-C842AA06DAD8}" presName="node" presStyleLbl="node1" presStyleIdx="0" presStyleCnt="9">
        <dgm:presLayoutVars>
          <dgm:bulletEnabled val="1"/>
        </dgm:presLayoutVars>
      </dgm:prSet>
      <dgm:spPr/>
    </dgm:pt>
    <dgm:pt modelId="{16AD0146-4087-442F-82DB-2CAB6733E149}" type="pres">
      <dgm:prSet presAssocID="{7831DC1F-F548-431B-A244-5D40F6B99D44}" presName="sibTrans" presStyleCnt="0"/>
      <dgm:spPr/>
    </dgm:pt>
    <dgm:pt modelId="{9B337510-CF7D-4855-A4D2-BABAD427E9B0}" type="pres">
      <dgm:prSet presAssocID="{C828480E-092C-4B00-85C8-AD9714DA020B}" presName="node" presStyleLbl="node1" presStyleIdx="1" presStyleCnt="9">
        <dgm:presLayoutVars>
          <dgm:bulletEnabled val="1"/>
        </dgm:presLayoutVars>
      </dgm:prSet>
      <dgm:spPr/>
    </dgm:pt>
    <dgm:pt modelId="{AFFDEDC5-DDF3-42F3-B567-58EDFE317349}" type="pres">
      <dgm:prSet presAssocID="{C7168D3C-00D4-42BD-BA67-B70040A3B56B}" presName="sibTrans" presStyleCnt="0"/>
      <dgm:spPr/>
    </dgm:pt>
    <dgm:pt modelId="{506E6118-EE7B-4AE9-8233-067B251E3A1F}" type="pres">
      <dgm:prSet presAssocID="{AD34ED81-3205-4D21-B2D5-EE84D328D8D7}" presName="node" presStyleLbl="node1" presStyleIdx="2" presStyleCnt="9">
        <dgm:presLayoutVars>
          <dgm:bulletEnabled val="1"/>
        </dgm:presLayoutVars>
      </dgm:prSet>
      <dgm:spPr/>
    </dgm:pt>
    <dgm:pt modelId="{AEE558F4-76B5-46A6-B16F-2CE89443AC06}" type="pres">
      <dgm:prSet presAssocID="{DB4E0A44-9BC6-4523-AB68-9C27C0FA9363}" presName="sibTrans" presStyleCnt="0"/>
      <dgm:spPr/>
    </dgm:pt>
    <dgm:pt modelId="{EAE16844-8B32-43A6-9AAA-36CD3F8D1480}" type="pres">
      <dgm:prSet presAssocID="{9DF9EFA3-85B8-4DB2-A9A1-10320CAB9676}" presName="node" presStyleLbl="node1" presStyleIdx="3" presStyleCnt="9">
        <dgm:presLayoutVars>
          <dgm:bulletEnabled val="1"/>
        </dgm:presLayoutVars>
      </dgm:prSet>
      <dgm:spPr/>
    </dgm:pt>
    <dgm:pt modelId="{7600C05D-4989-4404-8F51-CF8FC423CE55}" type="pres">
      <dgm:prSet presAssocID="{92D7A842-6667-4FB8-B9D8-0B352ABA76DC}" presName="sibTrans" presStyleCnt="0"/>
      <dgm:spPr/>
    </dgm:pt>
    <dgm:pt modelId="{2F663B3A-6E88-4A3C-BB47-278DC6E15108}" type="pres">
      <dgm:prSet presAssocID="{9A41B1D1-21F9-42DE-A56D-45C603F30074}" presName="node" presStyleLbl="node1" presStyleIdx="4" presStyleCnt="9">
        <dgm:presLayoutVars>
          <dgm:bulletEnabled val="1"/>
        </dgm:presLayoutVars>
      </dgm:prSet>
      <dgm:spPr/>
    </dgm:pt>
    <dgm:pt modelId="{3DAF5C4A-1C29-4577-925B-FBB2980E8124}" type="pres">
      <dgm:prSet presAssocID="{07D5CF54-45C9-4C85-8E4F-00FBAEB9224C}" presName="sibTrans" presStyleCnt="0"/>
      <dgm:spPr/>
    </dgm:pt>
    <dgm:pt modelId="{A0B5C931-EC1C-4193-A3CF-7116A68CAB40}" type="pres">
      <dgm:prSet presAssocID="{C084EAC2-4593-47D4-9533-F168C72F109E}" presName="node" presStyleLbl="node1" presStyleIdx="5" presStyleCnt="9">
        <dgm:presLayoutVars>
          <dgm:bulletEnabled val="1"/>
        </dgm:presLayoutVars>
      </dgm:prSet>
      <dgm:spPr/>
    </dgm:pt>
    <dgm:pt modelId="{85958959-C75E-44B8-8DDC-F47466F7397F}" type="pres">
      <dgm:prSet presAssocID="{A4C7A412-E884-4979-9421-EBCB1D9FDD46}" presName="sibTrans" presStyleCnt="0"/>
      <dgm:spPr/>
    </dgm:pt>
    <dgm:pt modelId="{96061F1A-5AB2-428E-BE6F-286339231037}" type="pres">
      <dgm:prSet presAssocID="{E782DD49-0DD8-4185-B246-F56DF03C0246}" presName="node" presStyleLbl="node1" presStyleIdx="6" presStyleCnt="9">
        <dgm:presLayoutVars>
          <dgm:bulletEnabled val="1"/>
        </dgm:presLayoutVars>
      </dgm:prSet>
      <dgm:spPr/>
    </dgm:pt>
    <dgm:pt modelId="{F9B92704-C95F-4B49-9431-CA1420539EE7}" type="pres">
      <dgm:prSet presAssocID="{366CC8A5-1939-44F8-B6E4-8DF2E9952646}" presName="sibTrans" presStyleCnt="0"/>
      <dgm:spPr/>
    </dgm:pt>
    <dgm:pt modelId="{67816218-0C23-4A56-8958-5E87EE8B82A1}" type="pres">
      <dgm:prSet presAssocID="{6F8684C5-8DA5-472C-9516-1C56E7B54C42}" presName="node" presStyleLbl="node1" presStyleIdx="7" presStyleCnt="9">
        <dgm:presLayoutVars>
          <dgm:bulletEnabled val="1"/>
        </dgm:presLayoutVars>
      </dgm:prSet>
      <dgm:spPr/>
    </dgm:pt>
    <dgm:pt modelId="{2F83C8BF-0C01-4F83-AD03-8CE5F6DB60DA}" type="pres">
      <dgm:prSet presAssocID="{9E646A02-F036-485D-B43D-8D13C42E46C1}" presName="sibTrans" presStyleCnt="0"/>
      <dgm:spPr/>
    </dgm:pt>
    <dgm:pt modelId="{F5354D97-BA3E-44D3-A255-7E0071CCE4CC}" type="pres">
      <dgm:prSet presAssocID="{0131B15B-DA53-48CF-890B-B98A3666C2A0}" presName="node" presStyleLbl="node1" presStyleIdx="8" presStyleCnt="9">
        <dgm:presLayoutVars>
          <dgm:bulletEnabled val="1"/>
        </dgm:presLayoutVars>
      </dgm:prSet>
      <dgm:spPr/>
    </dgm:pt>
  </dgm:ptLst>
  <dgm:cxnLst>
    <dgm:cxn modelId="{0E48FA03-2532-4D38-B519-E46EB22C2162}" type="presOf" srcId="{074ACDB9-BF2F-4B7B-8CA7-BD14E434A68C}" destId="{BEEDAFFE-6989-4DD6-A20E-3BB386D5DBF3}" srcOrd="0" destOrd="0" presId="urn:microsoft.com/office/officeart/2005/8/layout/default#1"/>
    <dgm:cxn modelId="{BE655005-7282-46C0-862D-9D71B2818396}" srcId="{074ACDB9-BF2F-4B7B-8CA7-BD14E434A68C}" destId="{9DF9EFA3-85B8-4DB2-A9A1-10320CAB9676}" srcOrd="3" destOrd="0" parTransId="{CDE45E45-96C0-4ED4-92BD-91AB0481E327}" sibTransId="{92D7A842-6667-4FB8-B9D8-0B352ABA76DC}"/>
    <dgm:cxn modelId="{75206D27-0D27-414C-860C-850F65EC0CD6}" type="presOf" srcId="{6F8684C5-8DA5-472C-9516-1C56E7B54C42}" destId="{67816218-0C23-4A56-8958-5E87EE8B82A1}" srcOrd="0" destOrd="0" presId="urn:microsoft.com/office/officeart/2005/8/layout/default#1"/>
    <dgm:cxn modelId="{EC29AA29-F681-4694-8441-70E169A2DA9D}" srcId="{074ACDB9-BF2F-4B7B-8CA7-BD14E434A68C}" destId="{C084EAC2-4593-47D4-9533-F168C72F109E}" srcOrd="5" destOrd="0" parTransId="{F2E9D5F8-617C-435D-B057-7BDBA7EEA236}" sibTransId="{A4C7A412-E884-4979-9421-EBCB1D9FDD46}"/>
    <dgm:cxn modelId="{4D241C5B-C840-4E5F-B8BF-16A95FD39514}" srcId="{074ACDB9-BF2F-4B7B-8CA7-BD14E434A68C}" destId="{E782DD49-0DD8-4185-B246-F56DF03C0246}" srcOrd="6" destOrd="0" parTransId="{D84D64D8-7797-4F11-B941-A3CEBFA614F4}" sibTransId="{366CC8A5-1939-44F8-B6E4-8DF2E9952646}"/>
    <dgm:cxn modelId="{337ADF49-C060-45DA-9B54-7B499703F48C}" type="presOf" srcId="{E782DD49-0DD8-4185-B246-F56DF03C0246}" destId="{96061F1A-5AB2-428E-BE6F-286339231037}" srcOrd="0" destOrd="0" presId="urn:microsoft.com/office/officeart/2005/8/layout/default#1"/>
    <dgm:cxn modelId="{C7020D70-62CC-4CC8-8D6D-031AF99E4030}" srcId="{074ACDB9-BF2F-4B7B-8CA7-BD14E434A68C}" destId="{AD34ED81-3205-4D21-B2D5-EE84D328D8D7}" srcOrd="2" destOrd="0" parTransId="{1EBDAB90-C0A7-4546-8582-019A24EDFE5C}" sibTransId="{DB4E0A44-9BC6-4523-AB68-9C27C0FA9363}"/>
    <dgm:cxn modelId="{3C17B872-3274-497A-84C5-E4125BDB255A}" srcId="{074ACDB9-BF2F-4B7B-8CA7-BD14E434A68C}" destId="{6F8684C5-8DA5-472C-9516-1C56E7B54C42}" srcOrd="7" destOrd="0" parTransId="{43E29618-4417-47F5-8973-F7A906D59553}" sibTransId="{9E646A02-F036-485D-B43D-8D13C42E46C1}"/>
    <dgm:cxn modelId="{BC5EE57C-4904-4E4D-873C-C2AEFA4C9F6A}" type="presOf" srcId="{9495C2C2-D23D-47CE-9AA7-C842AA06DAD8}" destId="{24B45901-7B0E-47D3-B172-0D3AAD937D28}" srcOrd="0" destOrd="0" presId="urn:microsoft.com/office/officeart/2005/8/layout/default#1"/>
    <dgm:cxn modelId="{47A6828E-1D7F-4D9E-A35C-3CA19B14F008}" type="presOf" srcId="{0131B15B-DA53-48CF-890B-B98A3666C2A0}" destId="{F5354D97-BA3E-44D3-A255-7E0071CCE4CC}" srcOrd="0" destOrd="0" presId="urn:microsoft.com/office/officeart/2005/8/layout/default#1"/>
    <dgm:cxn modelId="{E1355A92-727A-407B-80FD-EF6E8B24D30F}" type="presOf" srcId="{9A41B1D1-21F9-42DE-A56D-45C603F30074}" destId="{2F663B3A-6E88-4A3C-BB47-278DC6E15108}" srcOrd="0" destOrd="0" presId="urn:microsoft.com/office/officeart/2005/8/layout/default#1"/>
    <dgm:cxn modelId="{FA528894-14D7-476A-9C5B-DAF4CCCA1600}" srcId="{074ACDB9-BF2F-4B7B-8CA7-BD14E434A68C}" destId="{9A41B1D1-21F9-42DE-A56D-45C603F30074}" srcOrd="4" destOrd="0" parTransId="{C489728B-54D2-4A74-972C-304534E3F809}" sibTransId="{07D5CF54-45C9-4C85-8E4F-00FBAEB9224C}"/>
    <dgm:cxn modelId="{311893A2-4DC8-4805-8A26-44064E5F421F}" srcId="{074ACDB9-BF2F-4B7B-8CA7-BD14E434A68C}" destId="{9495C2C2-D23D-47CE-9AA7-C842AA06DAD8}" srcOrd="0" destOrd="0" parTransId="{3109CBC4-5ABB-4BDF-8DD8-9F0BF5D32356}" sibTransId="{7831DC1F-F548-431B-A244-5D40F6B99D44}"/>
    <dgm:cxn modelId="{0E617FB4-39A9-42AB-972E-2CE9FAC84E96}" type="presOf" srcId="{9DF9EFA3-85B8-4DB2-A9A1-10320CAB9676}" destId="{EAE16844-8B32-43A6-9AAA-36CD3F8D1480}" srcOrd="0" destOrd="0" presId="urn:microsoft.com/office/officeart/2005/8/layout/default#1"/>
    <dgm:cxn modelId="{E28CA3C5-4000-4A37-B06C-CB65738464E0}" type="presOf" srcId="{C084EAC2-4593-47D4-9533-F168C72F109E}" destId="{A0B5C931-EC1C-4193-A3CF-7116A68CAB40}" srcOrd="0" destOrd="0" presId="urn:microsoft.com/office/officeart/2005/8/layout/default#1"/>
    <dgm:cxn modelId="{078580CD-21F9-4A4A-A836-B3E391ECA5C1}" type="presOf" srcId="{AD34ED81-3205-4D21-B2D5-EE84D328D8D7}" destId="{506E6118-EE7B-4AE9-8233-067B251E3A1F}" srcOrd="0" destOrd="0" presId="urn:microsoft.com/office/officeart/2005/8/layout/default#1"/>
    <dgm:cxn modelId="{07D7A0E1-5CE0-4282-82C6-BF0365C7019A}" srcId="{074ACDB9-BF2F-4B7B-8CA7-BD14E434A68C}" destId="{C828480E-092C-4B00-85C8-AD9714DA020B}" srcOrd="1" destOrd="0" parTransId="{B5962837-863F-4A7C-BD92-A26540781C7E}" sibTransId="{C7168D3C-00D4-42BD-BA67-B70040A3B56B}"/>
    <dgm:cxn modelId="{2F57E3E6-4ABF-4E5B-A111-3172604A7E95}" srcId="{074ACDB9-BF2F-4B7B-8CA7-BD14E434A68C}" destId="{0131B15B-DA53-48CF-890B-B98A3666C2A0}" srcOrd="8" destOrd="0" parTransId="{89FAB101-B22B-4F3B-8A99-88F0DE1630B1}" sibTransId="{614A2925-DADD-4AE6-826A-254FF917C2BF}"/>
    <dgm:cxn modelId="{22D8C6E8-2339-4489-B15B-358F45DA9D26}" type="presOf" srcId="{C828480E-092C-4B00-85C8-AD9714DA020B}" destId="{9B337510-CF7D-4855-A4D2-BABAD427E9B0}" srcOrd="0" destOrd="0" presId="urn:microsoft.com/office/officeart/2005/8/layout/default#1"/>
    <dgm:cxn modelId="{AA592A54-CFD6-4179-8D03-9845684BE779}" type="presParOf" srcId="{BEEDAFFE-6989-4DD6-A20E-3BB386D5DBF3}" destId="{24B45901-7B0E-47D3-B172-0D3AAD937D28}" srcOrd="0" destOrd="0" presId="urn:microsoft.com/office/officeart/2005/8/layout/default#1"/>
    <dgm:cxn modelId="{3E068C18-D38E-4110-91C5-6D4B3BF78DBE}" type="presParOf" srcId="{BEEDAFFE-6989-4DD6-A20E-3BB386D5DBF3}" destId="{16AD0146-4087-442F-82DB-2CAB6733E149}" srcOrd="1" destOrd="0" presId="urn:microsoft.com/office/officeart/2005/8/layout/default#1"/>
    <dgm:cxn modelId="{8C445E5C-4DF1-4165-B7B8-66931824BA3E}" type="presParOf" srcId="{BEEDAFFE-6989-4DD6-A20E-3BB386D5DBF3}" destId="{9B337510-CF7D-4855-A4D2-BABAD427E9B0}" srcOrd="2" destOrd="0" presId="urn:microsoft.com/office/officeart/2005/8/layout/default#1"/>
    <dgm:cxn modelId="{9D92FE08-6DE7-49B5-B772-62C80706497D}" type="presParOf" srcId="{BEEDAFFE-6989-4DD6-A20E-3BB386D5DBF3}" destId="{AFFDEDC5-DDF3-42F3-B567-58EDFE317349}" srcOrd="3" destOrd="0" presId="urn:microsoft.com/office/officeart/2005/8/layout/default#1"/>
    <dgm:cxn modelId="{D7A95789-7E02-47BC-A02D-352B31E46BCC}" type="presParOf" srcId="{BEEDAFFE-6989-4DD6-A20E-3BB386D5DBF3}" destId="{506E6118-EE7B-4AE9-8233-067B251E3A1F}" srcOrd="4" destOrd="0" presId="urn:microsoft.com/office/officeart/2005/8/layout/default#1"/>
    <dgm:cxn modelId="{992DFA1E-EE9F-4E8E-AB95-67D19A93BAC8}" type="presParOf" srcId="{BEEDAFFE-6989-4DD6-A20E-3BB386D5DBF3}" destId="{AEE558F4-76B5-46A6-B16F-2CE89443AC06}" srcOrd="5" destOrd="0" presId="urn:microsoft.com/office/officeart/2005/8/layout/default#1"/>
    <dgm:cxn modelId="{5DC1D0AE-F747-4042-8787-E37A99E56843}" type="presParOf" srcId="{BEEDAFFE-6989-4DD6-A20E-3BB386D5DBF3}" destId="{EAE16844-8B32-43A6-9AAA-36CD3F8D1480}" srcOrd="6" destOrd="0" presId="urn:microsoft.com/office/officeart/2005/8/layout/default#1"/>
    <dgm:cxn modelId="{C30124D0-A190-4E14-BD6D-DAFAF95582BB}" type="presParOf" srcId="{BEEDAFFE-6989-4DD6-A20E-3BB386D5DBF3}" destId="{7600C05D-4989-4404-8F51-CF8FC423CE55}" srcOrd="7" destOrd="0" presId="urn:microsoft.com/office/officeart/2005/8/layout/default#1"/>
    <dgm:cxn modelId="{2F1C3563-719D-4B13-84AD-8253246D78F2}" type="presParOf" srcId="{BEEDAFFE-6989-4DD6-A20E-3BB386D5DBF3}" destId="{2F663B3A-6E88-4A3C-BB47-278DC6E15108}" srcOrd="8" destOrd="0" presId="urn:microsoft.com/office/officeart/2005/8/layout/default#1"/>
    <dgm:cxn modelId="{34B9C868-E5D6-495B-97AC-713A128ACC38}" type="presParOf" srcId="{BEEDAFFE-6989-4DD6-A20E-3BB386D5DBF3}" destId="{3DAF5C4A-1C29-4577-925B-FBB2980E8124}" srcOrd="9" destOrd="0" presId="urn:microsoft.com/office/officeart/2005/8/layout/default#1"/>
    <dgm:cxn modelId="{EA2D5BE2-6F74-437C-9CF2-FA73C59F282B}" type="presParOf" srcId="{BEEDAFFE-6989-4DD6-A20E-3BB386D5DBF3}" destId="{A0B5C931-EC1C-4193-A3CF-7116A68CAB40}" srcOrd="10" destOrd="0" presId="urn:microsoft.com/office/officeart/2005/8/layout/default#1"/>
    <dgm:cxn modelId="{8F9DE7DE-5E3E-4A0A-A7AB-EA06FFCC3910}" type="presParOf" srcId="{BEEDAFFE-6989-4DD6-A20E-3BB386D5DBF3}" destId="{85958959-C75E-44B8-8DDC-F47466F7397F}" srcOrd="11" destOrd="0" presId="urn:microsoft.com/office/officeart/2005/8/layout/default#1"/>
    <dgm:cxn modelId="{116A694D-5F92-4D97-B5C0-4E1A3CAD8F4D}" type="presParOf" srcId="{BEEDAFFE-6989-4DD6-A20E-3BB386D5DBF3}" destId="{96061F1A-5AB2-428E-BE6F-286339231037}" srcOrd="12" destOrd="0" presId="urn:microsoft.com/office/officeart/2005/8/layout/default#1"/>
    <dgm:cxn modelId="{E7882E21-55F7-4768-9BEA-1F82F3148766}" type="presParOf" srcId="{BEEDAFFE-6989-4DD6-A20E-3BB386D5DBF3}" destId="{F9B92704-C95F-4B49-9431-CA1420539EE7}" srcOrd="13" destOrd="0" presId="urn:microsoft.com/office/officeart/2005/8/layout/default#1"/>
    <dgm:cxn modelId="{846FBA1E-EDF5-4B32-BCDF-AA478FB9C8CF}" type="presParOf" srcId="{BEEDAFFE-6989-4DD6-A20E-3BB386D5DBF3}" destId="{67816218-0C23-4A56-8958-5E87EE8B82A1}" srcOrd="14" destOrd="0" presId="urn:microsoft.com/office/officeart/2005/8/layout/default#1"/>
    <dgm:cxn modelId="{DABCD123-E484-4E40-9F01-9109AE17E4A1}" type="presParOf" srcId="{BEEDAFFE-6989-4DD6-A20E-3BB386D5DBF3}" destId="{2F83C8BF-0C01-4F83-AD03-8CE5F6DB60DA}" srcOrd="15" destOrd="0" presId="urn:microsoft.com/office/officeart/2005/8/layout/default#1"/>
    <dgm:cxn modelId="{70D20537-AB91-47BA-8E00-53BFBB358048}" type="presParOf" srcId="{BEEDAFFE-6989-4DD6-A20E-3BB386D5DBF3}" destId="{F5354D97-BA3E-44D3-A255-7E0071CCE4CC}" srcOrd="1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8D9DAE-E5E0-4787-96AC-9DC3A15DC668}" type="doc">
      <dgm:prSet loTypeId="urn:microsoft.com/office/officeart/2005/8/layout/default#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pt-BR"/>
        </a:p>
      </dgm:t>
    </dgm:pt>
    <dgm:pt modelId="{226E577C-2817-41E8-9E0A-C82AA02E2A98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Viabilidad de las operaciones  según patrones climatológicos y oportunidades de adaptación. </a:t>
          </a:r>
          <a:endParaRPr lang="pt-BR" sz="1800" dirty="0">
            <a:latin typeface="Calibri" pitchFamily="34" charset="0"/>
          </a:endParaRPr>
        </a:p>
      </dgm:t>
    </dgm:pt>
    <dgm:pt modelId="{56091D73-82B9-452D-B2FC-B75A90D3B63C}" type="parTrans" cxnId="{CEB2CFEF-9DF1-43B7-A0B4-5D35D85FDA99}">
      <dgm:prSet/>
      <dgm:spPr/>
      <dgm:t>
        <a:bodyPr/>
        <a:lstStyle/>
        <a:p>
          <a:endParaRPr lang="pt-BR"/>
        </a:p>
      </dgm:t>
    </dgm:pt>
    <dgm:pt modelId="{A4D3A46E-ABF7-48E8-9873-495226FE2A9E}" type="sibTrans" cxnId="{CEB2CFEF-9DF1-43B7-A0B4-5D35D85FDA99}">
      <dgm:prSet/>
      <dgm:spPr/>
      <dgm:t>
        <a:bodyPr/>
        <a:lstStyle/>
        <a:p>
          <a:endParaRPr lang="pt-BR"/>
        </a:p>
      </dgm:t>
    </dgm:pt>
    <dgm:pt modelId="{E4D5467E-CA7F-4A09-B88C-F7AB12DBA464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Impactos acumulados de Proyectos existentes y futuros. </a:t>
          </a:r>
        </a:p>
      </dgm:t>
    </dgm:pt>
    <dgm:pt modelId="{E9E1E9F0-C7B6-4702-B15F-479FEE3A64CD}" type="parTrans" cxnId="{207FEB5D-9BC5-4BF8-B00E-589019A19617}">
      <dgm:prSet/>
      <dgm:spPr/>
      <dgm:t>
        <a:bodyPr/>
        <a:lstStyle/>
        <a:p>
          <a:endParaRPr lang="pt-BR"/>
        </a:p>
      </dgm:t>
    </dgm:pt>
    <dgm:pt modelId="{5E38CBE8-F077-47B0-9461-A6DAC919861B}" type="sibTrans" cxnId="{207FEB5D-9BC5-4BF8-B00E-589019A19617}">
      <dgm:prSet/>
      <dgm:spPr/>
      <dgm:t>
        <a:bodyPr/>
        <a:lstStyle/>
        <a:p>
          <a:endParaRPr lang="pt-BR"/>
        </a:p>
      </dgm:t>
    </dgm:pt>
    <dgm:pt modelId="{A50652BA-DCDC-40A2-B40F-0C739F0EE98B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Debida diligencia para prevenir, mitigar y gestionar los impactos adversos sobre los derechos humanos. </a:t>
          </a:r>
        </a:p>
      </dgm:t>
    </dgm:pt>
    <dgm:pt modelId="{44EE0EDE-E311-4C80-8F4B-F3A687988280}" type="parTrans" cxnId="{F58657C9-5622-4478-B098-59DFFB44D207}">
      <dgm:prSet/>
      <dgm:spPr/>
      <dgm:t>
        <a:bodyPr/>
        <a:lstStyle/>
        <a:p>
          <a:endParaRPr lang="pt-BR"/>
        </a:p>
      </dgm:t>
    </dgm:pt>
    <dgm:pt modelId="{A107D823-BD39-4891-9BA1-BE88183FD206}" type="sibTrans" cxnId="{F58657C9-5622-4478-B098-59DFFB44D207}">
      <dgm:prSet/>
      <dgm:spPr/>
      <dgm:t>
        <a:bodyPr/>
        <a:lstStyle/>
        <a:p>
          <a:endParaRPr lang="pt-BR"/>
        </a:p>
      </dgm:t>
    </dgm:pt>
    <dgm:pt modelId="{6E7B3E07-E1D3-4E2C-88D1-9FF9026230E7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Cuestiones laborales, la seguridad y salud en el trabajo. </a:t>
          </a:r>
        </a:p>
      </dgm:t>
    </dgm:pt>
    <dgm:pt modelId="{53CD35F9-F637-472E-906E-01BE8E72A170}" type="parTrans" cxnId="{7AF30C18-2FAF-4849-8525-6A38973A4642}">
      <dgm:prSet/>
      <dgm:spPr/>
      <dgm:t>
        <a:bodyPr/>
        <a:lstStyle/>
        <a:p>
          <a:endParaRPr lang="pt-BR"/>
        </a:p>
      </dgm:t>
    </dgm:pt>
    <dgm:pt modelId="{C8647829-3AE5-4D63-840B-CED3E272AF96}" type="sibTrans" cxnId="{7AF30C18-2FAF-4849-8525-6A38973A4642}">
      <dgm:prSet/>
      <dgm:spPr/>
      <dgm:t>
        <a:bodyPr/>
        <a:lstStyle/>
        <a:p>
          <a:endParaRPr lang="pt-BR"/>
        </a:p>
      </dgm:t>
    </dgm:pt>
    <dgm:pt modelId="{030CC890-24CD-442C-8940-F7793B561208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Consulta y participación de las partes afectadas. </a:t>
          </a:r>
        </a:p>
      </dgm:t>
    </dgm:pt>
    <dgm:pt modelId="{21412134-7CDC-4820-B28C-CF596C2CA2C7}" type="parTrans" cxnId="{D80657B9-B0E2-4BD4-9DEA-346E5D57BD60}">
      <dgm:prSet/>
      <dgm:spPr/>
      <dgm:t>
        <a:bodyPr/>
        <a:lstStyle/>
        <a:p>
          <a:endParaRPr lang="pt-BR"/>
        </a:p>
      </dgm:t>
    </dgm:pt>
    <dgm:pt modelId="{B6AC526C-B591-4A2E-8C8E-7D13AF399A1B}" type="sibTrans" cxnId="{D80657B9-B0E2-4BD4-9DEA-346E5D57BD60}">
      <dgm:prSet/>
      <dgm:spPr/>
      <dgm:t>
        <a:bodyPr/>
        <a:lstStyle/>
        <a:p>
          <a:endParaRPr lang="pt-BR"/>
        </a:p>
      </dgm:t>
    </dgm:pt>
    <dgm:pt modelId="{1859AE7F-D5C4-47A8-911E-E0ECD801D06F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Impactos en las Comunidades Afectadas y los grupos desfavorecidos o vulnerables. </a:t>
          </a:r>
        </a:p>
      </dgm:t>
    </dgm:pt>
    <dgm:pt modelId="{25419F3B-BA7C-4917-8CBB-7B3D4E3712B0}" type="parTrans" cxnId="{26F99E33-AEB4-4E11-A305-F7C027473D19}">
      <dgm:prSet/>
      <dgm:spPr/>
      <dgm:t>
        <a:bodyPr/>
        <a:lstStyle/>
        <a:p>
          <a:endParaRPr lang="pt-BR"/>
        </a:p>
      </dgm:t>
    </dgm:pt>
    <dgm:pt modelId="{FC893858-0764-4E48-9BC0-8B02E0EED5A6}" type="sibTrans" cxnId="{26F99E33-AEB4-4E11-A305-F7C027473D19}">
      <dgm:prSet/>
      <dgm:spPr/>
      <dgm:t>
        <a:bodyPr/>
        <a:lstStyle/>
        <a:p>
          <a:endParaRPr lang="pt-BR"/>
        </a:p>
      </dgm:t>
    </dgm:pt>
    <dgm:pt modelId="{4E0A8F85-C8A1-486C-BFE9-76451A613D64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Impactos de género. </a:t>
          </a:r>
        </a:p>
      </dgm:t>
    </dgm:pt>
    <dgm:pt modelId="{042EEFE7-851D-4500-8E11-B23DD8C09E8F}" type="parTrans" cxnId="{FB8B8895-2D30-4462-9A42-21B12DEE9207}">
      <dgm:prSet/>
      <dgm:spPr/>
      <dgm:t>
        <a:bodyPr/>
        <a:lstStyle/>
        <a:p>
          <a:endParaRPr lang="pt-BR"/>
        </a:p>
      </dgm:t>
    </dgm:pt>
    <dgm:pt modelId="{E38CCF1F-5820-4334-BF10-3B087BD57A20}" type="sibTrans" cxnId="{FB8B8895-2D30-4462-9A42-21B12DEE9207}">
      <dgm:prSet/>
      <dgm:spPr/>
      <dgm:t>
        <a:bodyPr/>
        <a:lstStyle/>
        <a:p>
          <a:endParaRPr lang="pt-BR"/>
        </a:p>
      </dgm:t>
    </dgm:pt>
    <dgm:pt modelId="{EC10812C-78AB-4AA4-B2B6-4DC77269642B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Adquisición de tierras y reasentamientos involuntarios. </a:t>
          </a:r>
        </a:p>
      </dgm:t>
    </dgm:pt>
    <dgm:pt modelId="{3C9C81BA-EC69-46D9-A861-7C6BE6524F45}" type="parTrans" cxnId="{EE1E5759-F1F7-4BEE-8D46-149487600FFA}">
      <dgm:prSet/>
      <dgm:spPr/>
      <dgm:t>
        <a:bodyPr/>
        <a:lstStyle/>
        <a:p>
          <a:endParaRPr lang="pt-BR"/>
        </a:p>
      </dgm:t>
    </dgm:pt>
    <dgm:pt modelId="{A2186D64-6F68-4BEC-8A17-7B64A55A373B}" type="sibTrans" cxnId="{EE1E5759-F1F7-4BEE-8D46-149487600FFA}">
      <dgm:prSet/>
      <dgm:spPr/>
      <dgm:t>
        <a:bodyPr/>
        <a:lstStyle/>
        <a:p>
          <a:endParaRPr lang="pt-BR"/>
        </a:p>
      </dgm:t>
    </dgm:pt>
    <dgm:pt modelId="{9BAB2ADD-ACA5-4626-A065-46E8C502980B}">
      <dgm:prSet custT="1"/>
      <dgm:spPr/>
      <dgm:t>
        <a:bodyPr/>
        <a:lstStyle/>
        <a:p>
          <a:pPr rtl="0"/>
          <a:r>
            <a:rPr lang="es-AR" sz="1800" dirty="0">
              <a:latin typeface="Calibri" pitchFamily="34" charset="0"/>
            </a:rPr>
            <a:t>Impactos sobre los pueblos indígenas y sus sistemas y valores únicos culturales. </a:t>
          </a:r>
        </a:p>
      </dgm:t>
    </dgm:pt>
    <dgm:pt modelId="{C4A0A991-B1BB-4C94-AD4D-780B94DC6FC2}" type="parTrans" cxnId="{8217F301-F25B-4AB7-8C1E-D1A88866F86F}">
      <dgm:prSet/>
      <dgm:spPr/>
      <dgm:t>
        <a:bodyPr/>
        <a:lstStyle/>
        <a:p>
          <a:endParaRPr lang="pt-BR"/>
        </a:p>
      </dgm:t>
    </dgm:pt>
    <dgm:pt modelId="{73DEEBE8-01E4-4B4E-B2D2-2EB8CE981021}" type="sibTrans" cxnId="{8217F301-F25B-4AB7-8C1E-D1A88866F86F}">
      <dgm:prSet/>
      <dgm:spPr/>
      <dgm:t>
        <a:bodyPr/>
        <a:lstStyle/>
        <a:p>
          <a:endParaRPr lang="pt-BR"/>
        </a:p>
      </dgm:t>
    </dgm:pt>
    <dgm:pt modelId="{813A9BA6-1E50-421D-BB22-824AB46B7156}" type="pres">
      <dgm:prSet presAssocID="{3E8D9DAE-E5E0-4787-96AC-9DC3A15DC668}" presName="diagram" presStyleCnt="0">
        <dgm:presLayoutVars>
          <dgm:dir/>
          <dgm:resizeHandles val="exact"/>
        </dgm:presLayoutVars>
      </dgm:prSet>
      <dgm:spPr/>
    </dgm:pt>
    <dgm:pt modelId="{FCDF587F-8C95-4F66-B515-C7B66431C4D2}" type="pres">
      <dgm:prSet presAssocID="{226E577C-2817-41E8-9E0A-C82AA02E2A98}" presName="node" presStyleLbl="node1" presStyleIdx="0" presStyleCnt="9">
        <dgm:presLayoutVars>
          <dgm:bulletEnabled val="1"/>
        </dgm:presLayoutVars>
      </dgm:prSet>
      <dgm:spPr/>
    </dgm:pt>
    <dgm:pt modelId="{3BBD5132-4E64-4146-B7B6-832D9C971CD0}" type="pres">
      <dgm:prSet presAssocID="{A4D3A46E-ABF7-48E8-9873-495226FE2A9E}" presName="sibTrans" presStyleCnt="0"/>
      <dgm:spPr/>
    </dgm:pt>
    <dgm:pt modelId="{2B53F2E7-A08B-4EBF-858A-253DA49F7F94}" type="pres">
      <dgm:prSet presAssocID="{E4D5467E-CA7F-4A09-B88C-F7AB12DBA464}" presName="node" presStyleLbl="node1" presStyleIdx="1" presStyleCnt="9" custLinFactNeighborX="-2768" custLinFactNeighborY="-59">
        <dgm:presLayoutVars>
          <dgm:bulletEnabled val="1"/>
        </dgm:presLayoutVars>
      </dgm:prSet>
      <dgm:spPr/>
    </dgm:pt>
    <dgm:pt modelId="{1EA28D65-1478-4110-8B18-E618EF953F2E}" type="pres">
      <dgm:prSet presAssocID="{5E38CBE8-F077-47B0-9461-A6DAC919861B}" presName="sibTrans" presStyleCnt="0"/>
      <dgm:spPr/>
    </dgm:pt>
    <dgm:pt modelId="{DE3CFE24-976D-4A75-BA9B-16A673636109}" type="pres">
      <dgm:prSet presAssocID="{A50652BA-DCDC-40A2-B40F-0C739F0EE98B}" presName="node" presStyleLbl="node1" presStyleIdx="2" presStyleCnt="9">
        <dgm:presLayoutVars>
          <dgm:bulletEnabled val="1"/>
        </dgm:presLayoutVars>
      </dgm:prSet>
      <dgm:spPr/>
    </dgm:pt>
    <dgm:pt modelId="{57C2215E-236B-4B55-8EEB-13A01469ED58}" type="pres">
      <dgm:prSet presAssocID="{A107D823-BD39-4891-9BA1-BE88183FD206}" presName="sibTrans" presStyleCnt="0"/>
      <dgm:spPr/>
    </dgm:pt>
    <dgm:pt modelId="{822BC174-D4D3-498D-B31E-6AC40F35E8B5}" type="pres">
      <dgm:prSet presAssocID="{6E7B3E07-E1D3-4E2C-88D1-9FF9026230E7}" presName="node" presStyleLbl="node1" presStyleIdx="3" presStyleCnt="9">
        <dgm:presLayoutVars>
          <dgm:bulletEnabled val="1"/>
        </dgm:presLayoutVars>
      </dgm:prSet>
      <dgm:spPr/>
    </dgm:pt>
    <dgm:pt modelId="{CDB8A695-545F-4A83-882E-446D96625A1A}" type="pres">
      <dgm:prSet presAssocID="{C8647829-3AE5-4D63-840B-CED3E272AF96}" presName="sibTrans" presStyleCnt="0"/>
      <dgm:spPr/>
    </dgm:pt>
    <dgm:pt modelId="{E875AC6F-29AD-4618-A42F-5FB1B2D4DAF7}" type="pres">
      <dgm:prSet presAssocID="{030CC890-24CD-442C-8940-F7793B561208}" presName="node" presStyleLbl="node1" presStyleIdx="4" presStyleCnt="9">
        <dgm:presLayoutVars>
          <dgm:bulletEnabled val="1"/>
        </dgm:presLayoutVars>
      </dgm:prSet>
      <dgm:spPr/>
    </dgm:pt>
    <dgm:pt modelId="{3F6244DE-AE2C-47BB-9013-D95DF49320C6}" type="pres">
      <dgm:prSet presAssocID="{B6AC526C-B591-4A2E-8C8E-7D13AF399A1B}" presName="sibTrans" presStyleCnt="0"/>
      <dgm:spPr/>
    </dgm:pt>
    <dgm:pt modelId="{91227AC8-AEEF-451D-B4AF-E0E27A82FC30}" type="pres">
      <dgm:prSet presAssocID="{1859AE7F-D5C4-47A8-911E-E0ECD801D06F}" presName="node" presStyleLbl="node1" presStyleIdx="5" presStyleCnt="9">
        <dgm:presLayoutVars>
          <dgm:bulletEnabled val="1"/>
        </dgm:presLayoutVars>
      </dgm:prSet>
      <dgm:spPr/>
    </dgm:pt>
    <dgm:pt modelId="{70397629-8618-4000-8587-998CEC4D3EE4}" type="pres">
      <dgm:prSet presAssocID="{FC893858-0764-4E48-9BC0-8B02E0EED5A6}" presName="sibTrans" presStyleCnt="0"/>
      <dgm:spPr/>
    </dgm:pt>
    <dgm:pt modelId="{22BFF9DC-E76F-4E1E-BB54-A1B85F1B9E0C}" type="pres">
      <dgm:prSet presAssocID="{4E0A8F85-C8A1-486C-BFE9-76451A613D64}" presName="node" presStyleLbl="node1" presStyleIdx="6" presStyleCnt="9">
        <dgm:presLayoutVars>
          <dgm:bulletEnabled val="1"/>
        </dgm:presLayoutVars>
      </dgm:prSet>
      <dgm:spPr/>
    </dgm:pt>
    <dgm:pt modelId="{5064571B-E489-4D06-9D57-19AC7891E37D}" type="pres">
      <dgm:prSet presAssocID="{E38CCF1F-5820-4334-BF10-3B087BD57A20}" presName="sibTrans" presStyleCnt="0"/>
      <dgm:spPr/>
    </dgm:pt>
    <dgm:pt modelId="{247FD3BE-78EA-4008-8E16-0A5A278184F8}" type="pres">
      <dgm:prSet presAssocID="{EC10812C-78AB-4AA4-B2B6-4DC77269642B}" presName="node" presStyleLbl="node1" presStyleIdx="7" presStyleCnt="9">
        <dgm:presLayoutVars>
          <dgm:bulletEnabled val="1"/>
        </dgm:presLayoutVars>
      </dgm:prSet>
      <dgm:spPr/>
    </dgm:pt>
    <dgm:pt modelId="{5205AB1C-AD48-4BB4-B9CD-8CEBF456ED33}" type="pres">
      <dgm:prSet presAssocID="{A2186D64-6F68-4BEC-8A17-7B64A55A373B}" presName="sibTrans" presStyleCnt="0"/>
      <dgm:spPr/>
    </dgm:pt>
    <dgm:pt modelId="{A37A1480-2309-46EC-8D18-FCE75447AFE3}" type="pres">
      <dgm:prSet presAssocID="{9BAB2ADD-ACA5-4626-A065-46E8C502980B}" presName="node" presStyleLbl="node1" presStyleIdx="8" presStyleCnt="9">
        <dgm:presLayoutVars>
          <dgm:bulletEnabled val="1"/>
        </dgm:presLayoutVars>
      </dgm:prSet>
      <dgm:spPr/>
    </dgm:pt>
  </dgm:ptLst>
  <dgm:cxnLst>
    <dgm:cxn modelId="{8217F301-F25B-4AB7-8C1E-D1A88866F86F}" srcId="{3E8D9DAE-E5E0-4787-96AC-9DC3A15DC668}" destId="{9BAB2ADD-ACA5-4626-A065-46E8C502980B}" srcOrd="8" destOrd="0" parTransId="{C4A0A991-B1BB-4C94-AD4D-780B94DC6FC2}" sibTransId="{73DEEBE8-01E4-4B4E-B2D2-2EB8CE981021}"/>
    <dgm:cxn modelId="{7AF30C18-2FAF-4849-8525-6A38973A4642}" srcId="{3E8D9DAE-E5E0-4787-96AC-9DC3A15DC668}" destId="{6E7B3E07-E1D3-4E2C-88D1-9FF9026230E7}" srcOrd="3" destOrd="0" parTransId="{53CD35F9-F637-472E-906E-01BE8E72A170}" sibTransId="{C8647829-3AE5-4D63-840B-CED3E272AF96}"/>
    <dgm:cxn modelId="{5E30C821-FA10-4117-9AC6-7CC294F9EA36}" type="presOf" srcId="{1859AE7F-D5C4-47A8-911E-E0ECD801D06F}" destId="{91227AC8-AEEF-451D-B4AF-E0E27A82FC30}" srcOrd="0" destOrd="0" presId="urn:microsoft.com/office/officeart/2005/8/layout/default#2"/>
    <dgm:cxn modelId="{26F99E33-AEB4-4E11-A305-F7C027473D19}" srcId="{3E8D9DAE-E5E0-4787-96AC-9DC3A15DC668}" destId="{1859AE7F-D5C4-47A8-911E-E0ECD801D06F}" srcOrd="5" destOrd="0" parTransId="{25419F3B-BA7C-4917-8CBB-7B3D4E3712B0}" sibTransId="{FC893858-0764-4E48-9BC0-8B02E0EED5A6}"/>
    <dgm:cxn modelId="{207FEB5D-9BC5-4BF8-B00E-589019A19617}" srcId="{3E8D9DAE-E5E0-4787-96AC-9DC3A15DC668}" destId="{E4D5467E-CA7F-4A09-B88C-F7AB12DBA464}" srcOrd="1" destOrd="0" parTransId="{E9E1E9F0-C7B6-4702-B15F-479FEE3A64CD}" sibTransId="{5E38CBE8-F077-47B0-9461-A6DAC919861B}"/>
    <dgm:cxn modelId="{53BA8060-0556-48D2-B670-EA2B21C8281F}" type="presOf" srcId="{226E577C-2817-41E8-9E0A-C82AA02E2A98}" destId="{FCDF587F-8C95-4F66-B515-C7B66431C4D2}" srcOrd="0" destOrd="0" presId="urn:microsoft.com/office/officeart/2005/8/layout/default#2"/>
    <dgm:cxn modelId="{138F2446-90EF-44F5-9193-00578C963FD9}" type="presOf" srcId="{6E7B3E07-E1D3-4E2C-88D1-9FF9026230E7}" destId="{822BC174-D4D3-498D-B31E-6AC40F35E8B5}" srcOrd="0" destOrd="0" presId="urn:microsoft.com/office/officeart/2005/8/layout/default#2"/>
    <dgm:cxn modelId="{B2733349-7ED5-4D82-9D60-493681AF4196}" type="presOf" srcId="{030CC890-24CD-442C-8940-F7793B561208}" destId="{E875AC6F-29AD-4618-A42F-5FB1B2D4DAF7}" srcOrd="0" destOrd="0" presId="urn:microsoft.com/office/officeart/2005/8/layout/default#2"/>
    <dgm:cxn modelId="{7475134C-0000-4C5B-8D2D-AF3BDD3B2610}" type="presOf" srcId="{EC10812C-78AB-4AA4-B2B6-4DC77269642B}" destId="{247FD3BE-78EA-4008-8E16-0A5A278184F8}" srcOrd="0" destOrd="0" presId="urn:microsoft.com/office/officeart/2005/8/layout/default#2"/>
    <dgm:cxn modelId="{EE1E5759-F1F7-4BEE-8D46-149487600FFA}" srcId="{3E8D9DAE-E5E0-4787-96AC-9DC3A15DC668}" destId="{EC10812C-78AB-4AA4-B2B6-4DC77269642B}" srcOrd="7" destOrd="0" parTransId="{3C9C81BA-EC69-46D9-A861-7C6BE6524F45}" sibTransId="{A2186D64-6F68-4BEC-8A17-7B64A55A373B}"/>
    <dgm:cxn modelId="{FB8B8895-2D30-4462-9A42-21B12DEE9207}" srcId="{3E8D9DAE-E5E0-4787-96AC-9DC3A15DC668}" destId="{4E0A8F85-C8A1-486C-BFE9-76451A613D64}" srcOrd="6" destOrd="0" parTransId="{042EEFE7-851D-4500-8E11-B23DD8C09E8F}" sibTransId="{E38CCF1F-5820-4334-BF10-3B087BD57A20}"/>
    <dgm:cxn modelId="{F67ADD96-643C-4265-949E-C7B329712071}" type="presOf" srcId="{3E8D9DAE-E5E0-4787-96AC-9DC3A15DC668}" destId="{813A9BA6-1E50-421D-BB22-824AB46B7156}" srcOrd="0" destOrd="0" presId="urn:microsoft.com/office/officeart/2005/8/layout/default#2"/>
    <dgm:cxn modelId="{4303CD9B-7004-49DE-9745-64152F5A2BA6}" type="presOf" srcId="{E4D5467E-CA7F-4A09-B88C-F7AB12DBA464}" destId="{2B53F2E7-A08B-4EBF-858A-253DA49F7F94}" srcOrd="0" destOrd="0" presId="urn:microsoft.com/office/officeart/2005/8/layout/default#2"/>
    <dgm:cxn modelId="{CECE77B5-76FC-4E1F-ADAD-3367996DBC4B}" type="presOf" srcId="{A50652BA-DCDC-40A2-B40F-0C739F0EE98B}" destId="{DE3CFE24-976D-4A75-BA9B-16A673636109}" srcOrd="0" destOrd="0" presId="urn:microsoft.com/office/officeart/2005/8/layout/default#2"/>
    <dgm:cxn modelId="{D80657B9-B0E2-4BD4-9DEA-346E5D57BD60}" srcId="{3E8D9DAE-E5E0-4787-96AC-9DC3A15DC668}" destId="{030CC890-24CD-442C-8940-F7793B561208}" srcOrd="4" destOrd="0" parTransId="{21412134-7CDC-4820-B28C-CF596C2CA2C7}" sibTransId="{B6AC526C-B591-4A2E-8C8E-7D13AF399A1B}"/>
    <dgm:cxn modelId="{F58657C9-5622-4478-B098-59DFFB44D207}" srcId="{3E8D9DAE-E5E0-4787-96AC-9DC3A15DC668}" destId="{A50652BA-DCDC-40A2-B40F-0C739F0EE98B}" srcOrd="2" destOrd="0" parTransId="{44EE0EDE-E311-4C80-8F4B-F3A687988280}" sibTransId="{A107D823-BD39-4891-9BA1-BE88183FD206}"/>
    <dgm:cxn modelId="{08AFABE2-1475-43B2-A67D-D151C9C7EDA8}" type="presOf" srcId="{9BAB2ADD-ACA5-4626-A065-46E8C502980B}" destId="{A37A1480-2309-46EC-8D18-FCE75447AFE3}" srcOrd="0" destOrd="0" presId="urn:microsoft.com/office/officeart/2005/8/layout/default#2"/>
    <dgm:cxn modelId="{CEB2CFEF-9DF1-43B7-A0B4-5D35D85FDA99}" srcId="{3E8D9DAE-E5E0-4787-96AC-9DC3A15DC668}" destId="{226E577C-2817-41E8-9E0A-C82AA02E2A98}" srcOrd="0" destOrd="0" parTransId="{56091D73-82B9-452D-B2FC-B75A90D3B63C}" sibTransId="{A4D3A46E-ABF7-48E8-9873-495226FE2A9E}"/>
    <dgm:cxn modelId="{502861F1-31C3-406C-9C10-6905A7F28E5F}" type="presOf" srcId="{4E0A8F85-C8A1-486C-BFE9-76451A613D64}" destId="{22BFF9DC-E76F-4E1E-BB54-A1B85F1B9E0C}" srcOrd="0" destOrd="0" presId="urn:microsoft.com/office/officeart/2005/8/layout/default#2"/>
    <dgm:cxn modelId="{46960644-08BA-4809-9263-1E00BEACFB98}" type="presParOf" srcId="{813A9BA6-1E50-421D-BB22-824AB46B7156}" destId="{FCDF587F-8C95-4F66-B515-C7B66431C4D2}" srcOrd="0" destOrd="0" presId="urn:microsoft.com/office/officeart/2005/8/layout/default#2"/>
    <dgm:cxn modelId="{E8E4812E-B468-4D1F-A548-02DD8769C66C}" type="presParOf" srcId="{813A9BA6-1E50-421D-BB22-824AB46B7156}" destId="{3BBD5132-4E64-4146-B7B6-832D9C971CD0}" srcOrd="1" destOrd="0" presId="urn:microsoft.com/office/officeart/2005/8/layout/default#2"/>
    <dgm:cxn modelId="{CF3F94E2-4331-49CD-9336-1F56283FBDDC}" type="presParOf" srcId="{813A9BA6-1E50-421D-BB22-824AB46B7156}" destId="{2B53F2E7-A08B-4EBF-858A-253DA49F7F94}" srcOrd="2" destOrd="0" presId="urn:microsoft.com/office/officeart/2005/8/layout/default#2"/>
    <dgm:cxn modelId="{DD70F09A-4ACC-46A5-8A84-669B4D233F43}" type="presParOf" srcId="{813A9BA6-1E50-421D-BB22-824AB46B7156}" destId="{1EA28D65-1478-4110-8B18-E618EF953F2E}" srcOrd="3" destOrd="0" presId="urn:microsoft.com/office/officeart/2005/8/layout/default#2"/>
    <dgm:cxn modelId="{6C63F927-CA23-43F7-8CA0-FBBD5DAD6447}" type="presParOf" srcId="{813A9BA6-1E50-421D-BB22-824AB46B7156}" destId="{DE3CFE24-976D-4A75-BA9B-16A673636109}" srcOrd="4" destOrd="0" presId="urn:microsoft.com/office/officeart/2005/8/layout/default#2"/>
    <dgm:cxn modelId="{D8C341EA-3BB2-4360-A842-F8CA4CB54F29}" type="presParOf" srcId="{813A9BA6-1E50-421D-BB22-824AB46B7156}" destId="{57C2215E-236B-4B55-8EEB-13A01469ED58}" srcOrd="5" destOrd="0" presId="urn:microsoft.com/office/officeart/2005/8/layout/default#2"/>
    <dgm:cxn modelId="{03AABDCC-FFD3-4218-A2F1-5EC0CCC51B42}" type="presParOf" srcId="{813A9BA6-1E50-421D-BB22-824AB46B7156}" destId="{822BC174-D4D3-498D-B31E-6AC40F35E8B5}" srcOrd="6" destOrd="0" presId="urn:microsoft.com/office/officeart/2005/8/layout/default#2"/>
    <dgm:cxn modelId="{C0FFE333-7088-4A97-80FA-DDE970008370}" type="presParOf" srcId="{813A9BA6-1E50-421D-BB22-824AB46B7156}" destId="{CDB8A695-545F-4A83-882E-446D96625A1A}" srcOrd="7" destOrd="0" presId="urn:microsoft.com/office/officeart/2005/8/layout/default#2"/>
    <dgm:cxn modelId="{AADD97D7-6689-4A61-B5B1-1A46BCA7CAAE}" type="presParOf" srcId="{813A9BA6-1E50-421D-BB22-824AB46B7156}" destId="{E875AC6F-29AD-4618-A42F-5FB1B2D4DAF7}" srcOrd="8" destOrd="0" presId="urn:microsoft.com/office/officeart/2005/8/layout/default#2"/>
    <dgm:cxn modelId="{330A6B92-5E9A-4667-8B0D-B4BE6A4608E6}" type="presParOf" srcId="{813A9BA6-1E50-421D-BB22-824AB46B7156}" destId="{3F6244DE-AE2C-47BB-9013-D95DF49320C6}" srcOrd="9" destOrd="0" presId="urn:microsoft.com/office/officeart/2005/8/layout/default#2"/>
    <dgm:cxn modelId="{8E7669C5-8D59-4A35-AFC1-108EEC46C428}" type="presParOf" srcId="{813A9BA6-1E50-421D-BB22-824AB46B7156}" destId="{91227AC8-AEEF-451D-B4AF-E0E27A82FC30}" srcOrd="10" destOrd="0" presId="urn:microsoft.com/office/officeart/2005/8/layout/default#2"/>
    <dgm:cxn modelId="{680D7B35-89EB-4AB0-8CC5-CD4DF4C2FA35}" type="presParOf" srcId="{813A9BA6-1E50-421D-BB22-824AB46B7156}" destId="{70397629-8618-4000-8587-998CEC4D3EE4}" srcOrd="11" destOrd="0" presId="urn:microsoft.com/office/officeart/2005/8/layout/default#2"/>
    <dgm:cxn modelId="{5615AA96-8545-4255-B7E3-29C619C24EB1}" type="presParOf" srcId="{813A9BA6-1E50-421D-BB22-824AB46B7156}" destId="{22BFF9DC-E76F-4E1E-BB54-A1B85F1B9E0C}" srcOrd="12" destOrd="0" presId="urn:microsoft.com/office/officeart/2005/8/layout/default#2"/>
    <dgm:cxn modelId="{CAA76441-BB2C-4AFB-A66C-D8221658F8F2}" type="presParOf" srcId="{813A9BA6-1E50-421D-BB22-824AB46B7156}" destId="{5064571B-E489-4D06-9D57-19AC7891E37D}" srcOrd="13" destOrd="0" presId="urn:microsoft.com/office/officeart/2005/8/layout/default#2"/>
    <dgm:cxn modelId="{39F0B065-AF32-4AB4-A5E7-28CF441CDB5E}" type="presParOf" srcId="{813A9BA6-1E50-421D-BB22-824AB46B7156}" destId="{247FD3BE-78EA-4008-8E16-0A5A278184F8}" srcOrd="14" destOrd="0" presId="urn:microsoft.com/office/officeart/2005/8/layout/default#2"/>
    <dgm:cxn modelId="{74AAB811-C405-4BF8-8732-C181069D6CD3}" type="presParOf" srcId="{813A9BA6-1E50-421D-BB22-824AB46B7156}" destId="{5205AB1C-AD48-4BB4-B9CD-8CEBF456ED33}" srcOrd="15" destOrd="0" presId="urn:microsoft.com/office/officeart/2005/8/layout/default#2"/>
    <dgm:cxn modelId="{424739F0-78A9-4030-B056-A6E332DC5FF2}" type="presParOf" srcId="{813A9BA6-1E50-421D-BB22-824AB46B7156}" destId="{A37A1480-2309-46EC-8D18-FCE75447AFE3}" srcOrd="16" destOrd="0" presId="urn:microsoft.com/office/officeart/2005/8/layout/default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F47BC8-F1E0-4532-B670-E86BF8805FFB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AE02BF2-84F9-41EB-A33B-63453EE324C6}">
      <dgm:prSet custT="1"/>
      <dgm:spPr/>
      <dgm:t>
        <a:bodyPr/>
        <a:lstStyle/>
        <a:p>
          <a:pPr rtl="0"/>
          <a:r>
            <a:rPr lang="es-MX" sz="1800" b="1" i="1" dirty="0"/>
            <a:t>«Los bancos continúan trabajando muy bien en su huella directa</a:t>
          </a:r>
          <a:r>
            <a:rPr lang="es-MX" sz="1800" i="1" dirty="0"/>
            <a:t> y, además, la encuesta muestra que las entidades que cuentan con memorias de sustentabilidad auditadas por terceros pasaron del 10% al 35%. </a:t>
          </a:r>
          <a:r>
            <a:rPr lang="es-MX" sz="1800" b="1" i="1" dirty="0"/>
            <a:t>Sin embargo, una asignatura pendiente es la huella indirecta, de mucha mayor relevancia: sólo un cuarto de los bancos manifestó tener o haber tenido líneas verdes, es decir, líneas de financiación (en general blandas) orientadas a que los productores y las empresas mejoren su matriz productiva desde la sustentabilidad o a que generen energías alternativas, entre muchas otras opciones.</a:t>
          </a:r>
          <a:r>
            <a:rPr lang="es-MX" sz="1800" i="1" dirty="0"/>
            <a:t> Los temas abordados por la encuesta incluyen, además, los incentivos que esperarían los bancos para aplicar la sustentabilidad en su política de préstamos, y las expectativas que tienen respecto de cuándo el regulador podría incorporar el riesgo ambiental a los ya existentes»</a:t>
          </a:r>
          <a:endParaRPr lang="es-AR" sz="1800" i="1" dirty="0"/>
        </a:p>
      </dgm:t>
    </dgm:pt>
    <dgm:pt modelId="{736F261F-6214-4E17-9331-EBBF56E2466F}" type="parTrans" cxnId="{C5AC42F6-49AF-4900-8C5F-97912B26FDCD}">
      <dgm:prSet/>
      <dgm:spPr/>
      <dgm:t>
        <a:bodyPr/>
        <a:lstStyle/>
        <a:p>
          <a:endParaRPr lang="es-AR"/>
        </a:p>
      </dgm:t>
    </dgm:pt>
    <dgm:pt modelId="{6AC390D1-D726-4481-8217-4564F43865B9}" type="sibTrans" cxnId="{C5AC42F6-49AF-4900-8C5F-97912B26FDCD}">
      <dgm:prSet/>
      <dgm:spPr/>
      <dgm:t>
        <a:bodyPr/>
        <a:lstStyle/>
        <a:p>
          <a:endParaRPr lang="es-AR"/>
        </a:p>
      </dgm:t>
    </dgm:pt>
    <dgm:pt modelId="{1B46251A-D3F1-4C60-BAB9-E463F3427399}" type="pres">
      <dgm:prSet presAssocID="{3AF47BC8-F1E0-4532-B670-E86BF8805FFB}" presName="compositeShape" presStyleCnt="0">
        <dgm:presLayoutVars>
          <dgm:chMax val="7"/>
          <dgm:dir/>
          <dgm:resizeHandles val="exact"/>
        </dgm:presLayoutVars>
      </dgm:prSet>
      <dgm:spPr/>
    </dgm:pt>
    <dgm:pt modelId="{99216474-0F49-4ACA-83BD-080B136B1B26}" type="pres">
      <dgm:prSet presAssocID="{9AE02BF2-84F9-41EB-A33B-63453EE324C6}" presName="circ1TxSh" presStyleLbl="vennNode1" presStyleIdx="0" presStyleCnt="1"/>
      <dgm:spPr/>
    </dgm:pt>
  </dgm:ptLst>
  <dgm:cxnLst>
    <dgm:cxn modelId="{0406F8A2-C726-4EBA-9664-EE436D2D4B3D}" type="presOf" srcId="{9AE02BF2-84F9-41EB-A33B-63453EE324C6}" destId="{99216474-0F49-4ACA-83BD-080B136B1B26}" srcOrd="0" destOrd="0" presId="urn:microsoft.com/office/officeart/2005/8/layout/venn1"/>
    <dgm:cxn modelId="{E37B78CE-676E-4476-AE61-0DE93A2239A1}" type="presOf" srcId="{3AF47BC8-F1E0-4532-B670-E86BF8805FFB}" destId="{1B46251A-D3F1-4C60-BAB9-E463F3427399}" srcOrd="0" destOrd="0" presId="urn:microsoft.com/office/officeart/2005/8/layout/venn1"/>
    <dgm:cxn modelId="{C5AC42F6-49AF-4900-8C5F-97912B26FDCD}" srcId="{3AF47BC8-F1E0-4532-B670-E86BF8805FFB}" destId="{9AE02BF2-84F9-41EB-A33B-63453EE324C6}" srcOrd="0" destOrd="0" parTransId="{736F261F-6214-4E17-9331-EBBF56E2466F}" sibTransId="{6AC390D1-D726-4481-8217-4564F43865B9}"/>
    <dgm:cxn modelId="{DE8EAC24-6842-46EA-9434-1BC858CF12E3}" type="presParOf" srcId="{1B46251A-D3F1-4C60-BAB9-E463F3427399}" destId="{99216474-0F49-4ACA-83BD-080B136B1B26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D7972-86F1-4608-9FEF-C67C50078AAB}">
      <dsp:nvSpPr>
        <dsp:cNvPr id="0" name=""/>
        <dsp:cNvSpPr/>
      </dsp:nvSpPr>
      <dsp:spPr>
        <a:xfrm>
          <a:off x="1918590" y="-40403"/>
          <a:ext cx="4758205" cy="4758205"/>
        </a:xfrm>
        <a:prstGeom prst="circularArrow">
          <a:avLst>
            <a:gd name="adj1" fmla="val 5544"/>
            <a:gd name="adj2" fmla="val 330680"/>
            <a:gd name="adj3" fmla="val 14634773"/>
            <a:gd name="adj4" fmla="val 16882447"/>
            <a:gd name="adj5" fmla="val 5757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0267C4-7CD5-4010-8AF2-0C6F980F012D}">
      <dsp:nvSpPr>
        <dsp:cNvPr id="0" name=""/>
        <dsp:cNvSpPr/>
      </dsp:nvSpPr>
      <dsp:spPr>
        <a:xfrm>
          <a:off x="3619883" y="-140756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Evaluación y manejo de riesgos e impactos ambientales y sociales </a:t>
          </a:r>
        </a:p>
      </dsp:txBody>
      <dsp:txXfrm>
        <a:off x="3666846" y="-93793"/>
        <a:ext cx="1261693" cy="868123"/>
      </dsp:txXfrm>
    </dsp:sp>
    <dsp:sp modelId="{E3604423-CCAB-417F-BC67-91500D162D26}">
      <dsp:nvSpPr>
        <dsp:cNvPr id="0" name=""/>
        <dsp:cNvSpPr/>
      </dsp:nvSpPr>
      <dsp:spPr>
        <a:xfrm>
          <a:off x="5054663" y="45354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Trabajo y condiciones laborales </a:t>
          </a:r>
        </a:p>
      </dsp:txBody>
      <dsp:txXfrm>
        <a:off x="5101626" y="500512"/>
        <a:ext cx="1261693" cy="868123"/>
      </dsp:txXfrm>
    </dsp:sp>
    <dsp:sp modelId="{F27B97EF-CF7F-453E-9D96-77F8372198E3}">
      <dsp:nvSpPr>
        <dsp:cNvPr id="0" name=""/>
        <dsp:cNvSpPr/>
      </dsp:nvSpPr>
      <dsp:spPr>
        <a:xfrm>
          <a:off x="5648968" y="188832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Eficiencia del uso de recursos y prevención de la contaminación </a:t>
          </a:r>
        </a:p>
      </dsp:txBody>
      <dsp:txXfrm>
        <a:off x="5695931" y="1935292"/>
        <a:ext cx="1261693" cy="868123"/>
      </dsp:txXfrm>
    </dsp:sp>
    <dsp:sp modelId="{F54B56D9-BF12-4287-BAD0-FECD2086FD8A}">
      <dsp:nvSpPr>
        <dsp:cNvPr id="0" name=""/>
        <dsp:cNvSpPr/>
      </dsp:nvSpPr>
      <dsp:spPr>
        <a:xfrm>
          <a:off x="5054663" y="332310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Salud y seguridad de la comunidad </a:t>
          </a:r>
        </a:p>
      </dsp:txBody>
      <dsp:txXfrm>
        <a:off x="5101626" y="3370072"/>
        <a:ext cx="1261693" cy="868123"/>
      </dsp:txXfrm>
    </dsp:sp>
    <dsp:sp modelId="{F4C380F6-FEC4-4337-AB99-6614CDDB640E}">
      <dsp:nvSpPr>
        <dsp:cNvPr id="0" name=""/>
        <dsp:cNvSpPr/>
      </dsp:nvSpPr>
      <dsp:spPr>
        <a:xfrm>
          <a:off x="3619883" y="3917414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Adquisición de tierras y reasentamiento involuntario </a:t>
          </a:r>
        </a:p>
      </dsp:txBody>
      <dsp:txXfrm>
        <a:off x="3666846" y="3964377"/>
        <a:ext cx="1261693" cy="868123"/>
      </dsp:txXfrm>
    </dsp:sp>
    <dsp:sp modelId="{093DE099-B7E9-468A-891A-107B21DE38F7}">
      <dsp:nvSpPr>
        <dsp:cNvPr id="0" name=""/>
        <dsp:cNvSpPr/>
      </dsp:nvSpPr>
      <dsp:spPr>
        <a:xfrm>
          <a:off x="2185102" y="332310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Conservación de la biodiversidad y gestión sostenible de recursos naturales vivos </a:t>
          </a:r>
        </a:p>
      </dsp:txBody>
      <dsp:txXfrm>
        <a:off x="2232065" y="3370072"/>
        <a:ext cx="1261693" cy="868123"/>
      </dsp:txXfrm>
    </dsp:sp>
    <dsp:sp modelId="{FB607D94-EC8D-4886-ADF8-8A71BA49B5B3}">
      <dsp:nvSpPr>
        <dsp:cNvPr id="0" name=""/>
        <dsp:cNvSpPr/>
      </dsp:nvSpPr>
      <dsp:spPr>
        <a:xfrm>
          <a:off x="1590797" y="188832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b="1" kern="1200" dirty="0">
              <a:latin typeface="Calibri" pitchFamily="34" charset="0"/>
            </a:rPr>
            <a:t>Pueblos Indígenas </a:t>
          </a:r>
        </a:p>
      </dsp:txBody>
      <dsp:txXfrm>
        <a:off x="1637760" y="1935292"/>
        <a:ext cx="1261693" cy="868123"/>
      </dsp:txXfrm>
    </dsp:sp>
    <dsp:sp modelId="{F0B8DF5F-9690-416B-8F00-79472C734E86}">
      <dsp:nvSpPr>
        <dsp:cNvPr id="0" name=""/>
        <dsp:cNvSpPr/>
      </dsp:nvSpPr>
      <dsp:spPr>
        <a:xfrm>
          <a:off x="2185102" y="453549"/>
          <a:ext cx="1355619" cy="9620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 err="1">
              <a:latin typeface="Calibri" pitchFamily="34" charset="0"/>
            </a:rPr>
            <a:t>Patrimonio</a:t>
          </a:r>
          <a:r>
            <a:rPr lang="pt-BR" sz="1200" b="1" kern="1200" dirty="0">
              <a:latin typeface="Calibri" pitchFamily="34" charset="0"/>
            </a:rPr>
            <a:t> cultural </a:t>
          </a:r>
          <a:endParaRPr lang="pt-BR" sz="1050" b="1" kern="1200" dirty="0">
            <a:latin typeface="Calibri" pitchFamily="34" charset="0"/>
          </a:endParaRPr>
        </a:p>
      </dsp:txBody>
      <dsp:txXfrm>
        <a:off x="2232065" y="500512"/>
        <a:ext cx="1261693" cy="8681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45901-7B0E-47D3-B172-0D3AAD937D28}">
      <dsp:nvSpPr>
        <dsp:cNvPr id="0" name=""/>
        <dsp:cNvSpPr/>
      </dsp:nvSpPr>
      <dsp:spPr>
        <a:xfrm>
          <a:off x="607278" y="175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Evaluación de las condiciones ambientales y sociales. </a:t>
          </a:r>
          <a:endParaRPr lang="pt-BR" sz="1600" kern="1200" dirty="0">
            <a:latin typeface="Calibri" pitchFamily="34" charset="0"/>
          </a:endParaRPr>
        </a:p>
      </dsp:txBody>
      <dsp:txXfrm>
        <a:off x="607278" y="175"/>
        <a:ext cx="2232402" cy="1339441"/>
      </dsp:txXfrm>
    </dsp:sp>
    <dsp:sp modelId="{9B337510-CF7D-4855-A4D2-BABAD427E9B0}">
      <dsp:nvSpPr>
        <dsp:cNvPr id="0" name=""/>
        <dsp:cNvSpPr/>
      </dsp:nvSpPr>
      <dsp:spPr>
        <a:xfrm>
          <a:off x="3062921" y="175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Estudio de las alternativas preferibles viables desde el punto de vista ambiental y social. </a:t>
          </a:r>
          <a:endParaRPr lang="es-ES" sz="1600" kern="1200" dirty="0">
            <a:latin typeface="Calibri" pitchFamily="34" charset="0"/>
          </a:endParaRPr>
        </a:p>
      </dsp:txBody>
      <dsp:txXfrm>
        <a:off x="3062921" y="175"/>
        <a:ext cx="2232402" cy="1339441"/>
      </dsp:txXfrm>
    </dsp:sp>
    <dsp:sp modelId="{506E6118-EE7B-4AE9-8233-067B251E3A1F}">
      <dsp:nvSpPr>
        <dsp:cNvPr id="0" name=""/>
        <dsp:cNvSpPr/>
      </dsp:nvSpPr>
      <dsp:spPr>
        <a:xfrm>
          <a:off x="5518564" y="175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Leyes y reglamentos del país anfitrión, tratados y acuerdos internacionales. </a:t>
          </a:r>
          <a:endParaRPr lang="es-ES" sz="1600" kern="1200" dirty="0">
            <a:latin typeface="Calibri" pitchFamily="34" charset="0"/>
          </a:endParaRPr>
        </a:p>
      </dsp:txBody>
      <dsp:txXfrm>
        <a:off x="5518564" y="175"/>
        <a:ext cx="2232402" cy="1339441"/>
      </dsp:txXfrm>
    </dsp:sp>
    <dsp:sp modelId="{EAE16844-8B32-43A6-9AAA-36CD3F8D1480}">
      <dsp:nvSpPr>
        <dsp:cNvPr id="0" name=""/>
        <dsp:cNvSpPr/>
      </dsp:nvSpPr>
      <dsp:spPr>
        <a:xfrm>
          <a:off x="607278" y="1562857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Protección y conservación de la biodiversidad</a:t>
          </a:r>
          <a:endParaRPr lang="es-ES" sz="1600" kern="1200" dirty="0">
            <a:latin typeface="Calibri" pitchFamily="34" charset="0"/>
          </a:endParaRPr>
        </a:p>
      </dsp:txBody>
      <dsp:txXfrm>
        <a:off x="607278" y="1562857"/>
        <a:ext cx="2232402" cy="1339441"/>
      </dsp:txXfrm>
    </dsp:sp>
    <dsp:sp modelId="{2F663B3A-6E88-4A3C-BB47-278DC6E15108}">
      <dsp:nvSpPr>
        <dsp:cNvPr id="0" name=""/>
        <dsp:cNvSpPr/>
      </dsp:nvSpPr>
      <dsp:spPr>
        <a:xfrm>
          <a:off x="3062921" y="1562857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Gestión y uso sostenible de recursos naturales.</a:t>
          </a:r>
          <a:endParaRPr lang="es-ES" sz="1600" kern="1200" dirty="0">
            <a:latin typeface="Calibri" pitchFamily="34" charset="0"/>
          </a:endParaRPr>
        </a:p>
      </dsp:txBody>
      <dsp:txXfrm>
        <a:off x="3062921" y="1562857"/>
        <a:ext cx="2232402" cy="1339441"/>
      </dsp:txXfrm>
    </dsp:sp>
    <dsp:sp modelId="{A0B5C931-EC1C-4193-A3CF-7116A68CAB40}">
      <dsp:nvSpPr>
        <dsp:cNvPr id="0" name=""/>
        <dsp:cNvSpPr/>
      </dsp:nvSpPr>
      <dsp:spPr>
        <a:xfrm>
          <a:off x="5518564" y="1562857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Uso y gestión de sustancias peligrosas. </a:t>
          </a:r>
          <a:endParaRPr lang="es-ES" sz="1600" kern="1200" dirty="0">
            <a:latin typeface="Calibri" pitchFamily="34" charset="0"/>
          </a:endParaRPr>
        </a:p>
      </dsp:txBody>
      <dsp:txXfrm>
        <a:off x="5518564" y="1562857"/>
        <a:ext cx="2232402" cy="1339441"/>
      </dsp:txXfrm>
    </dsp:sp>
    <dsp:sp modelId="{96061F1A-5AB2-428E-BE6F-286339231037}">
      <dsp:nvSpPr>
        <dsp:cNvPr id="0" name=""/>
        <dsp:cNvSpPr/>
      </dsp:nvSpPr>
      <dsp:spPr>
        <a:xfrm>
          <a:off x="607278" y="3125539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Evaluación y gestión de riesgos importantes. </a:t>
          </a:r>
          <a:endParaRPr lang="es-ES" sz="1600" kern="1200" dirty="0">
            <a:latin typeface="Calibri" pitchFamily="34" charset="0"/>
          </a:endParaRPr>
        </a:p>
      </dsp:txBody>
      <dsp:txXfrm>
        <a:off x="607278" y="3125539"/>
        <a:ext cx="2232402" cy="1339441"/>
      </dsp:txXfrm>
    </dsp:sp>
    <dsp:sp modelId="{67816218-0C23-4A56-8958-5E87EE8B82A1}">
      <dsp:nvSpPr>
        <dsp:cNvPr id="0" name=""/>
        <dsp:cNvSpPr/>
      </dsp:nvSpPr>
      <dsp:spPr>
        <a:xfrm>
          <a:off x="3062921" y="3125539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Producción, distribución y uso eficiente de la energía. </a:t>
          </a:r>
          <a:endParaRPr lang="es-ES" sz="1600" kern="1200" dirty="0">
            <a:latin typeface="Calibri" pitchFamily="34" charset="0"/>
          </a:endParaRPr>
        </a:p>
      </dsp:txBody>
      <dsp:txXfrm>
        <a:off x="3062921" y="3125539"/>
        <a:ext cx="2232402" cy="1339441"/>
      </dsp:txXfrm>
    </dsp:sp>
    <dsp:sp modelId="{F5354D97-BA3E-44D3-A255-7E0071CCE4CC}">
      <dsp:nvSpPr>
        <dsp:cNvPr id="0" name=""/>
        <dsp:cNvSpPr/>
      </dsp:nvSpPr>
      <dsp:spPr>
        <a:xfrm>
          <a:off x="5518564" y="3125539"/>
          <a:ext cx="2232402" cy="1339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600" kern="1200" dirty="0">
              <a:latin typeface="Calibri" pitchFamily="34" charset="0"/>
            </a:rPr>
            <a:t>Prevención de la contaminación y gestión de residuos sólidos y químicos. </a:t>
          </a:r>
          <a:endParaRPr lang="es-ES" sz="1600" kern="1200" dirty="0">
            <a:latin typeface="Calibri" pitchFamily="34" charset="0"/>
          </a:endParaRPr>
        </a:p>
      </dsp:txBody>
      <dsp:txXfrm>
        <a:off x="5518564" y="3125539"/>
        <a:ext cx="2232402" cy="13394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DF587F-8C95-4F66-B515-C7B66431C4D2}">
      <dsp:nvSpPr>
        <dsp:cNvPr id="0" name=""/>
        <dsp:cNvSpPr/>
      </dsp:nvSpPr>
      <dsp:spPr>
        <a:xfrm>
          <a:off x="195225" y="2101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Viabilidad de las operaciones  según patrones climatológicos y oportunidades de adaptación. </a:t>
          </a:r>
          <a:endParaRPr lang="pt-BR" sz="1800" kern="1200" dirty="0">
            <a:latin typeface="Calibri" pitchFamily="34" charset="0"/>
          </a:endParaRPr>
        </a:p>
      </dsp:txBody>
      <dsp:txXfrm>
        <a:off x="195225" y="2101"/>
        <a:ext cx="2480996" cy="1488598"/>
      </dsp:txXfrm>
    </dsp:sp>
    <dsp:sp modelId="{2B53F2E7-A08B-4EBF-858A-253DA49F7F94}">
      <dsp:nvSpPr>
        <dsp:cNvPr id="0" name=""/>
        <dsp:cNvSpPr/>
      </dsp:nvSpPr>
      <dsp:spPr>
        <a:xfrm>
          <a:off x="2855648" y="1223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Impactos acumulados de Proyectos existentes y futuros. </a:t>
          </a:r>
        </a:p>
      </dsp:txBody>
      <dsp:txXfrm>
        <a:off x="2855648" y="1223"/>
        <a:ext cx="2480996" cy="1488598"/>
      </dsp:txXfrm>
    </dsp:sp>
    <dsp:sp modelId="{DE3CFE24-976D-4A75-BA9B-16A673636109}">
      <dsp:nvSpPr>
        <dsp:cNvPr id="0" name=""/>
        <dsp:cNvSpPr/>
      </dsp:nvSpPr>
      <dsp:spPr>
        <a:xfrm>
          <a:off x="5653419" y="2101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Debida diligencia para prevenir, mitigar y gestionar los impactos adversos sobre los derechos humanos. </a:t>
          </a:r>
        </a:p>
      </dsp:txBody>
      <dsp:txXfrm>
        <a:off x="5653419" y="2101"/>
        <a:ext cx="2480996" cy="1488598"/>
      </dsp:txXfrm>
    </dsp:sp>
    <dsp:sp modelId="{822BC174-D4D3-498D-B31E-6AC40F35E8B5}">
      <dsp:nvSpPr>
        <dsp:cNvPr id="0" name=""/>
        <dsp:cNvSpPr/>
      </dsp:nvSpPr>
      <dsp:spPr>
        <a:xfrm>
          <a:off x="195225" y="1738799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Cuestiones laborales, la seguridad y salud en el trabajo. </a:t>
          </a:r>
        </a:p>
      </dsp:txBody>
      <dsp:txXfrm>
        <a:off x="195225" y="1738799"/>
        <a:ext cx="2480996" cy="1488598"/>
      </dsp:txXfrm>
    </dsp:sp>
    <dsp:sp modelId="{E875AC6F-29AD-4618-A42F-5FB1B2D4DAF7}">
      <dsp:nvSpPr>
        <dsp:cNvPr id="0" name=""/>
        <dsp:cNvSpPr/>
      </dsp:nvSpPr>
      <dsp:spPr>
        <a:xfrm>
          <a:off x="2924322" y="1738799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Consulta y participación de las partes afectadas. </a:t>
          </a:r>
        </a:p>
      </dsp:txBody>
      <dsp:txXfrm>
        <a:off x="2924322" y="1738799"/>
        <a:ext cx="2480996" cy="1488598"/>
      </dsp:txXfrm>
    </dsp:sp>
    <dsp:sp modelId="{91227AC8-AEEF-451D-B4AF-E0E27A82FC30}">
      <dsp:nvSpPr>
        <dsp:cNvPr id="0" name=""/>
        <dsp:cNvSpPr/>
      </dsp:nvSpPr>
      <dsp:spPr>
        <a:xfrm>
          <a:off x="5653419" y="1738799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Impactos en las Comunidades Afectadas y los grupos desfavorecidos o vulnerables. </a:t>
          </a:r>
        </a:p>
      </dsp:txBody>
      <dsp:txXfrm>
        <a:off x="5653419" y="1738799"/>
        <a:ext cx="2480996" cy="1488598"/>
      </dsp:txXfrm>
    </dsp:sp>
    <dsp:sp modelId="{22BFF9DC-E76F-4E1E-BB54-A1B85F1B9E0C}">
      <dsp:nvSpPr>
        <dsp:cNvPr id="0" name=""/>
        <dsp:cNvSpPr/>
      </dsp:nvSpPr>
      <dsp:spPr>
        <a:xfrm>
          <a:off x="195225" y="3475497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Impactos de género. </a:t>
          </a:r>
        </a:p>
      </dsp:txBody>
      <dsp:txXfrm>
        <a:off x="195225" y="3475497"/>
        <a:ext cx="2480996" cy="1488598"/>
      </dsp:txXfrm>
    </dsp:sp>
    <dsp:sp modelId="{247FD3BE-78EA-4008-8E16-0A5A278184F8}">
      <dsp:nvSpPr>
        <dsp:cNvPr id="0" name=""/>
        <dsp:cNvSpPr/>
      </dsp:nvSpPr>
      <dsp:spPr>
        <a:xfrm>
          <a:off x="2924322" y="3475497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Adquisición de tierras y reasentamientos involuntarios. </a:t>
          </a:r>
        </a:p>
      </dsp:txBody>
      <dsp:txXfrm>
        <a:off x="2924322" y="3475497"/>
        <a:ext cx="2480996" cy="1488598"/>
      </dsp:txXfrm>
    </dsp:sp>
    <dsp:sp modelId="{A37A1480-2309-46EC-8D18-FCE75447AFE3}">
      <dsp:nvSpPr>
        <dsp:cNvPr id="0" name=""/>
        <dsp:cNvSpPr/>
      </dsp:nvSpPr>
      <dsp:spPr>
        <a:xfrm>
          <a:off x="5653419" y="3475497"/>
          <a:ext cx="2480996" cy="14885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>
              <a:latin typeface="Calibri" pitchFamily="34" charset="0"/>
            </a:rPr>
            <a:t>Impactos sobre los pueblos indígenas y sus sistemas y valores únicos culturales. </a:t>
          </a:r>
        </a:p>
      </dsp:txBody>
      <dsp:txXfrm>
        <a:off x="5653419" y="3475497"/>
        <a:ext cx="2480996" cy="14885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216474-0F49-4ACA-83BD-080B136B1B26}">
      <dsp:nvSpPr>
        <dsp:cNvPr id="0" name=""/>
        <dsp:cNvSpPr/>
      </dsp:nvSpPr>
      <dsp:spPr>
        <a:xfrm>
          <a:off x="0" y="112786"/>
          <a:ext cx="6246440" cy="62464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b="1" i="1" kern="1200" dirty="0"/>
            <a:t>«Los bancos continúan trabajando muy bien en su huella directa</a:t>
          </a:r>
          <a:r>
            <a:rPr lang="es-MX" sz="1800" i="1" kern="1200" dirty="0"/>
            <a:t> y, además, la encuesta muestra que las entidades que cuentan con memorias de sustentabilidad auditadas por terceros pasaron del 10% al 35%. </a:t>
          </a:r>
          <a:r>
            <a:rPr lang="es-MX" sz="1800" b="1" i="1" kern="1200" dirty="0"/>
            <a:t>Sin embargo, una asignatura pendiente es la huella indirecta, de mucha mayor relevancia: sólo un cuarto de los bancos manifestó tener o haber tenido líneas verdes, es decir, líneas de financiación (en general blandas) orientadas a que los productores y las empresas mejoren su matriz productiva desde la sustentabilidad o a que generen energías alternativas, entre muchas otras opciones.</a:t>
          </a:r>
          <a:r>
            <a:rPr lang="es-MX" sz="1800" i="1" kern="1200" dirty="0"/>
            <a:t> Los temas abordados por la encuesta incluyen, además, los incentivos que esperarían los bancos para aplicar la sustentabilidad en su política de préstamos, y las expectativas que tienen respecto de cuándo el regulador podría incorporar el riesgo ambiental a los ya existentes»</a:t>
          </a:r>
          <a:endParaRPr lang="es-AR" sz="1800" i="1" kern="1200" dirty="0"/>
        </a:p>
      </dsp:txBody>
      <dsp:txXfrm>
        <a:off x="914770" y="1027556"/>
        <a:ext cx="4416900" cy="4416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2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gif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65DF0-A823-447F-90E9-A0AB04268317}" type="datetimeFigureOut">
              <a:rPr lang="pt-BR" smtClean="0"/>
              <a:pPr/>
              <a:t>06/06/2023</a:t>
            </a:fld>
            <a:endParaRPr lang="pt-B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pt-B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3EF6D-8D81-40A9-8812-C9928FF0BF8C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731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19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39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58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77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96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16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35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54" algn="l" defTabSz="9142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3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ES"/>
          </a:p>
        </p:txBody>
      </p:sp>
      <p:sp>
        <p:nvSpPr>
          <p:cNvPr id="40964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1495346-2350-4E6F-BE1A-DEE2ADE1BB8C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72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3" name="12 Rectángulo redondeado"/>
          <p:cNvSpPr/>
          <p:nvPr/>
        </p:nvSpPr>
        <p:spPr>
          <a:xfrm>
            <a:off x="65313" y="69756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119" indent="0" algn="ctr">
              <a:buNone/>
            </a:lvl2pPr>
            <a:lvl3pPr marL="914239" indent="0" algn="ctr">
              <a:buNone/>
            </a:lvl3pPr>
            <a:lvl4pPr marL="1371358" indent="0" algn="ctr">
              <a:buNone/>
            </a:lvl4pPr>
            <a:lvl5pPr marL="1828477" indent="0" algn="ctr">
              <a:buNone/>
            </a:lvl5pPr>
            <a:lvl6pPr marL="2285596" indent="0" algn="ctr">
              <a:buNone/>
            </a:lvl6pPr>
            <a:lvl7pPr marL="2742716" indent="0" algn="ctr">
              <a:buNone/>
            </a:lvl7pPr>
            <a:lvl8pPr marL="3199835" indent="0" algn="ctr">
              <a:buNone/>
            </a:lvl8pPr>
            <a:lvl9pPr marL="3656954" indent="0" algn="ctr">
              <a:buNone/>
            </a:lvl9pPr>
          </a:lstStyle>
          <a:p>
            <a:r>
              <a:rPr kumimoji="0" lang="es-ES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7" name="6 Rectángulo"/>
          <p:cNvSpPr/>
          <p:nvPr/>
        </p:nvSpPr>
        <p:spPr>
          <a:xfrm>
            <a:off x="62931" y="1449304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9 Rectángulo"/>
          <p:cNvSpPr/>
          <p:nvPr/>
        </p:nvSpPr>
        <p:spPr>
          <a:xfrm>
            <a:off x="62931" y="1396721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10 Rectángulo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457200" y="1505931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11680" cy="5851525"/>
          </a:xfrm>
        </p:spPr>
        <p:txBody>
          <a:bodyPr vert="eaVert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914400" y="274641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/>
          </p:nvPr>
        </p:nvSpPr>
        <p:spPr>
          <a:xfrm>
            <a:off x="762001" y="762001"/>
            <a:ext cx="7924800" cy="532447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D6594B-8201-443E-8078-0ECC0BA8666A}" type="slidenum">
              <a:rPr lang="es-AR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3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8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7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7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6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E01C-959E-470B-A885-CBF66405B694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373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B982B-AA95-41F8-9D40-5410F742D978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433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95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91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8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8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7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74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70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6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BAC11-80AE-4D6C-BB58-F78FD467B787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857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534988" y="1763713"/>
            <a:ext cx="4735512" cy="4991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5422903" y="1763713"/>
            <a:ext cx="4735513" cy="4991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36A-D064-4DE8-AB5C-CB60680B9265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0284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8" indent="0">
              <a:buNone/>
              <a:defRPr sz="2000" b="1"/>
            </a:lvl2pPr>
            <a:lvl3pPr marL="913916" indent="0">
              <a:buNone/>
              <a:defRPr sz="1800" b="1"/>
            </a:lvl3pPr>
            <a:lvl4pPr marL="1370874" indent="0">
              <a:buNone/>
              <a:defRPr sz="1600" b="1"/>
            </a:lvl4pPr>
            <a:lvl5pPr marL="1827832" indent="0">
              <a:buNone/>
              <a:defRPr sz="1600" b="1"/>
            </a:lvl5pPr>
            <a:lvl6pPr marL="2284789" indent="0">
              <a:buNone/>
              <a:defRPr sz="1600" b="1"/>
            </a:lvl6pPr>
            <a:lvl7pPr marL="2741748" indent="0">
              <a:buNone/>
              <a:defRPr sz="1600" b="1"/>
            </a:lvl7pPr>
            <a:lvl8pPr marL="3198706" indent="0">
              <a:buNone/>
              <a:defRPr sz="1600" b="1"/>
            </a:lvl8pPr>
            <a:lvl9pPr marL="3655663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8" indent="0">
              <a:buNone/>
              <a:defRPr sz="2000" b="1"/>
            </a:lvl2pPr>
            <a:lvl3pPr marL="913916" indent="0">
              <a:buNone/>
              <a:defRPr sz="1800" b="1"/>
            </a:lvl3pPr>
            <a:lvl4pPr marL="1370874" indent="0">
              <a:buNone/>
              <a:defRPr sz="1600" b="1"/>
            </a:lvl4pPr>
            <a:lvl5pPr marL="1827832" indent="0">
              <a:buNone/>
              <a:defRPr sz="1600" b="1"/>
            </a:lvl5pPr>
            <a:lvl6pPr marL="2284789" indent="0">
              <a:buNone/>
              <a:defRPr sz="1600" b="1"/>
            </a:lvl6pPr>
            <a:lvl7pPr marL="2741748" indent="0">
              <a:buNone/>
              <a:defRPr sz="1600" b="1"/>
            </a:lvl7pPr>
            <a:lvl8pPr marL="3198706" indent="0">
              <a:buNone/>
              <a:defRPr sz="1600" b="1"/>
            </a:lvl8pPr>
            <a:lvl9pPr marL="3655663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A5E5-E900-4D95-9EF7-1A45653BA14C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178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5F7F-20F4-4D7C-81EA-A4902A10F8C2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5594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A9C73-8133-4F83-A6BF-32EA090CA3FD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611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3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958" indent="0">
              <a:buNone/>
              <a:defRPr sz="1200"/>
            </a:lvl2pPr>
            <a:lvl3pPr marL="913916" indent="0">
              <a:buNone/>
              <a:defRPr sz="1000"/>
            </a:lvl3pPr>
            <a:lvl4pPr marL="1370874" indent="0">
              <a:buNone/>
              <a:defRPr sz="900"/>
            </a:lvl4pPr>
            <a:lvl5pPr marL="1827832" indent="0">
              <a:buNone/>
              <a:defRPr sz="900"/>
            </a:lvl5pPr>
            <a:lvl6pPr marL="2284789" indent="0">
              <a:buNone/>
              <a:defRPr sz="900"/>
            </a:lvl6pPr>
            <a:lvl7pPr marL="2741748" indent="0">
              <a:buNone/>
              <a:defRPr sz="900"/>
            </a:lvl7pPr>
            <a:lvl8pPr marL="3198706" indent="0">
              <a:buNone/>
              <a:defRPr sz="900"/>
            </a:lvl8pPr>
            <a:lvl9pPr marL="3655663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0104-5CFA-49D2-88B4-6A7DE0FAC269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7884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958" indent="0">
              <a:buNone/>
              <a:defRPr sz="2800"/>
            </a:lvl2pPr>
            <a:lvl3pPr marL="913916" indent="0">
              <a:buNone/>
              <a:defRPr sz="2400"/>
            </a:lvl3pPr>
            <a:lvl4pPr marL="1370874" indent="0">
              <a:buNone/>
              <a:defRPr sz="2000"/>
            </a:lvl4pPr>
            <a:lvl5pPr marL="1827832" indent="0">
              <a:buNone/>
              <a:defRPr sz="2000"/>
            </a:lvl5pPr>
            <a:lvl6pPr marL="2284789" indent="0">
              <a:buNone/>
              <a:defRPr sz="2000"/>
            </a:lvl6pPr>
            <a:lvl7pPr marL="2741748" indent="0">
              <a:buNone/>
              <a:defRPr sz="2000"/>
            </a:lvl7pPr>
            <a:lvl8pPr marL="3198706" indent="0">
              <a:buNone/>
              <a:defRPr sz="2000"/>
            </a:lvl8pPr>
            <a:lvl9pPr marL="3655663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958" indent="0">
              <a:buNone/>
              <a:defRPr sz="1200"/>
            </a:lvl2pPr>
            <a:lvl3pPr marL="913916" indent="0">
              <a:buNone/>
              <a:defRPr sz="1000"/>
            </a:lvl3pPr>
            <a:lvl4pPr marL="1370874" indent="0">
              <a:buNone/>
              <a:defRPr sz="900"/>
            </a:lvl4pPr>
            <a:lvl5pPr marL="1827832" indent="0">
              <a:buNone/>
              <a:defRPr sz="900"/>
            </a:lvl5pPr>
            <a:lvl6pPr marL="2284789" indent="0">
              <a:buNone/>
              <a:defRPr sz="900"/>
            </a:lvl6pPr>
            <a:lvl7pPr marL="2741748" indent="0">
              <a:buNone/>
              <a:defRPr sz="900"/>
            </a:lvl7pPr>
            <a:lvl8pPr marL="3198706" indent="0">
              <a:buNone/>
              <a:defRPr sz="900"/>
            </a:lvl8pPr>
            <a:lvl9pPr marL="3655663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38C0-C00F-4BC6-B5B9-324A6560705E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9858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AC81-06BC-4BBA-958E-2046DCE30D29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5641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7753350" y="303213"/>
            <a:ext cx="2405063" cy="64516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534988" y="303213"/>
            <a:ext cx="7065962" cy="64516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F5F08-120A-4E04-ACEA-F48DBFC9F56A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119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10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0" name="9 Rectángulo redondeado"/>
          <p:cNvSpPr/>
          <p:nvPr/>
        </p:nvSpPr>
        <p:spPr>
          <a:xfrm>
            <a:off x="65313" y="69756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952501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7" name="6 Rectángulo"/>
          <p:cNvSpPr/>
          <p:nvPr/>
        </p:nvSpPr>
        <p:spPr>
          <a:xfrm flipV="1">
            <a:off x="69413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7 Rectángulo"/>
          <p:cNvSpPr/>
          <p:nvPr/>
        </p:nvSpPr>
        <p:spPr>
          <a:xfrm>
            <a:off x="69146" y="2341476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8 Rectángulo"/>
          <p:cNvSpPr/>
          <p:nvPr/>
        </p:nvSpPr>
        <p:spPr>
          <a:xfrm>
            <a:off x="68307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24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24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11" name="10 Marcador de contenido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9" name="8 Rectángulo redondeado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  <p:sp>
        <p:nvSpPr>
          <p:cNvPr id="11" name="10 Rectángulo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11 Rectángulo"/>
          <p:cNvSpPr/>
          <p:nvPr/>
        </p:nvSpPr>
        <p:spPr>
          <a:xfrm>
            <a:off x="68509" y="4650475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12 Rectángulo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68308" y="66676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dirty="0"/>
              <a:t>Haga clic en el icono para agregar una imagen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8" name="7 Rectángulo redondeado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1143000"/>
          </a:xfrm>
          <a:prstGeom prst="rect">
            <a:avLst/>
          </a:prstGeom>
        </p:spPr>
        <p:txBody>
          <a:bodyPr lIns="91424" tIns="45712" rIns="91424" bIns="91424" anchor="b" anchorCtr="0">
            <a:normAutofit/>
          </a:bodyPr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 lIns="91424" tIns="45712" rIns="91424" bIns="45712">
            <a:normAutofit/>
          </a:bodyPr>
          <a:lstStyle/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  <a:p>
            <a:pPr lvl="1" eaLnBrk="1" latinLnBrk="0" hangingPunct="1"/>
            <a:r>
              <a:rPr kumimoji="0" lang="es-ES"/>
              <a:t>Segundo nivel</a:t>
            </a:r>
          </a:p>
          <a:p>
            <a:pPr lvl="2" eaLnBrk="1" latinLnBrk="0" hangingPunct="1"/>
            <a:r>
              <a:rPr kumimoji="0" lang="es-ES"/>
              <a:t>Tercer nivel</a:t>
            </a:r>
          </a:p>
          <a:p>
            <a:pPr lvl="3" eaLnBrk="1" latinLnBrk="0" hangingPunct="1"/>
            <a:r>
              <a:rPr kumimoji="0" lang="es-ES"/>
              <a:t>Cuarto nivel</a:t>
            </a:r>
          </a:p>
          <a:p>
            <a:pPr lvl="4" eaLnBrk="1" latinLnBrk="0" hangingPunct="1"/>
            <a:r>
              <a:rPr kumimoji="0" lang="es-ES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lIns="91424" tIns="45712" rIns="91424" bIns="45712"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6345860-71A9-4FFB-B545-4CCE246147E4}" type="datetimeFigureOut">
              <a:rPr lang="es-MX" smtClean="0"/>
              <a:pPr/>
              <a:t>06/06/2023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914401" y="6172200"/>
            <a:ext cx="3962400" cy="457200"/>
          </a:xfrm>
          <a:prstGeom prst="rect">
            <a:avLst/>
          </a:prstGeom>
        </p:spPr>
        <p:txBody>
          <a:bodyPr lIns="91424" tIns="45712" rIns="91424" bIns="45712"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67A8E323-4F12-41B3-A9A1-4F3427AE86FC}" type="slidenum">
              <a:rPr lang="es-MX" smtClean="0"/>
              <a:pPr/>
              <a:t>‹Nº›</a:t>
            </a:fld>
            <a:endParaRPr lang="es-MX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40" r:id="rId12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272" indent="-274272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544" indent="-22856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814" indent="-22856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086" indent="-22856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58" indent="-22856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30" indent="-22856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19901" indent="-22856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173" indent="-22856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444" indent="-22856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3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5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9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1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3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392" tIns="45696" rIns="91392" bIns="45696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392" tIns="45696" rIns="91392" bIns="45696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1" y="6356353"/>
            <a:ext cx="2133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16"/>
            <a:fld id="{E724A13E-AF45-439E-8C24-90D04D618DE7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 defTabSz="913916"/>
              <a:t>06/06/2023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3" y="6356353"/>
            <a:ext cx="2895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16"/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16"/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 defTabSz="913916"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14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hdr="0" ftr="0" dt="0"/>
  <p:txStyles>
    <p:titleStyle>
      <a:lvl1pPr algn="ctr" defTabSz="913916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18" indent="-342718" algn="l" defTabSz="913916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557" indent="-285600" algn="l" defTabSz="913916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395" indent="-228479" algn="l" defTabSz="91391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353" indent="-228479" algn="l" defTabSz="913916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311" indent="-228479" algn="l" defTabSz="913916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269" indent="-228479" algn="l" defTabSz="91391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226" indent="-228479" algn="l" defTabSz="91391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185" indent="-228479" algn="l" defTabSz="91391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143" indent="-228479" algn="l" defTabSz="91391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58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16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874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832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789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748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706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663" algn="l" defTabSz="9139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gif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187624" y="1700808"/>
            <a:ext cx="7056784" cy="4464496"/>
          </a:xfrm>
        </p:spPr>
        <p:txBody>
          <a:bodyPr>
            <a:normAutofit/>
          </a:bodyPr>
          <a:lstStyle/>
          <a:p>
            <a:r>
              <a:rPr lang="es-MX" sz="2800" b="1" dirty="0">
                <a:latin typeface="Calibri" pitchFamily="34" charset="0"/>
              </a:rPr>
              <a:t>«Saqueadores en recuperación»</a:t>
            </a:r>
          </a:p>
          <a:p>
            <a:r>
              <a:rPr lang="es-MX" sz="2800" b="1" dirty="0">
                <a:latin typeface="Calibri" pitchFamily="34" charset="0"/>
              </a:rPr>
              <a:t>Parte II</a:t>
            </a:r>
          </a:p>
          <a:p>
            <a:endParaRPr lang="es-MX" sz="2800" b="1" dirty="0">
              <a:latin typeface="Calibri" pitchFamily="34" charset="0"/>
            </a:endParaRPr>
          </a:p>
          <a:p>
            <a:r>
              <a:rPr lang="es-MX" sz="2800" b="1" dirty="0">
                <a:latin typeface="Calibri" pitchFamily="34" charset="0"/>
              </a:rPr>
              <a:t>Financiar negocios que salvan al mundo</a:t>
            </a:r>
            <a:endParaRPr lang="es-MX" sz="2400" b="1" dirty="0">
              <a:latin typeface="Calibri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1963" cy="963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10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graphicFrame>
        <p:nvGraphicFramePr>
          <p:cNvPr id="6" name="1 Gráfic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5079777"/>
              </p:ext>
            </p:extLst>
          </p:nvPr>
        </p:nvGraphicFramePr>
        <p:xfrm>
          <a:off x="569655" y="1698785"/>
          <a:ext cx="7573666" cy="33308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1 CuadroTexto"/>
          <p:cNvSpPr txBox="1"/>
          <p:nvPr/>
        </p:nvSpPr>
        <p:spPr>
          <a:xfrm>
            <a:off x="253532" y="5232391"/>
            <a:ext cx="8620435" cy="921198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>
                <a:latin typeface="Calibri Light" pitchFamily="34" charset="0"/>
              </a:rPr>
              <a:t>Otros:</a:t>
            </a:r>
          </a:p>
          <a:p>
            <a:r>
              <a:rPr lang="es-ES" dirty="0">
                <a:latin typeface="Calibri Light" pitchFamily="34" charset="0"/>
              </a:rPr>
              <a:t>«Atienden una problemática social pero generalmente asociada a una realidad acotada y eso no les permite ir más allá, por lo tanto, no logran la Sostenibilidad real»</a:t>
            </a:r>
          </a:p>
        </p:txBody>
      </p:sp>
      <p:sp>
        <p:nvSpPr>
          <p:cNvPr id="9" name="1 CuadroTexto"/>
          <p:cNvSpPr txBox="1"/>
          <p:nvPr/>
        </p:nvSpPr>
        <p:spPr>
          <a:xfrm>
            <a:off x="253533" y="6387982"/>
            <a:ext cx="5884782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/>
              <a:t>Nota: cada persona podía mencionar más de una opción. </a:t>
            </a:r>
          </a:p>
        </p:txBody>
      </p:sp>
    </p:spTree>
    <p:extLst>
      <p:ext uri="{BB962C8B-B14F-4D97-AF65-F5344CB8AC3E}">
        <p14:creationId xmlns:p14="http://schemas.microsoft.com/office/powerpoint/2010/main" val="981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11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CuadroTexto"/>
          <p:cNvSpPr txBox="1"/>
          <p:nvPr/>
        </p:nvSpPr>
        <p:spPr>
          <a:xfrm>
            <a:off x="469577" y="1281254"/>
            <a:ext cx="7920044" cy="63492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/>
              <a:t>DIFICULTADES </a:t>
            </a:r>
            <a:r>
              <a:rPr lang="es-ES" b="1" dirty="0"/>
              <a:t>FINANCIERAS</a:t>
            </a:r>
          </a:p>
          <a:p>
            <a:r>
              <a:rPr lang="es-ES" dirty="0"/>
              <a:t> MENCIONADAS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446508" y="2209242"/>
            <a:ext cx="8049765" cy="3404918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logran levantar capital inversor, son menos </a:t>
            </a:r>
            <a:r>
              <a:rPr lang="es-ES" i="1" dirty="0">
                <a:latin typeface="Calibri Light" pitchFamily="34" charset="0"/>
              </a:rPr>
              <a:t>atractivas</a:t>
            </a:r>
            <a:r>
              <a:rPr lang="es-ES" dirty="0">
                <a:latin typeface="Calibri Light" pitchFamily="34" charset="0"/>
              </a:rPr>
              <a:t>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«Falta de financiación bancaria»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«Dificultad en el acceso al crédito»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logran tener los recursos para escalar»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«Falta de legislación favorable en Argentina»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«Muchas dependen de donaciones»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«Los productos son más caros por la cadena de valor»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«Es difícil que nazcan empresas sociales en las clases medias o bajas»</a:t>
            </a:r>
          </a:p>
        </p:txBody>
      </p:sp>
    </p:spTree>
    <p:extLst>
      <p:ext uri="{BB962C8B-B14F-4D97-AF65-F5344CB8AC3E}">
        <p14:creationId xmlns:p14="http://schemas.microsoft.com/office/powerpoint/2010/main" val="225855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12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CuadroTexto"/>
          <p:cNvSpPr txBox="1"/>
          <p:nvPr/>
        </p:nvSpPr>
        <p:spPr>
          <a:xfrm>
            <a:off x="469577" y="1281254"/>
            <a:ext cx="5884782" cy="63492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/>
              <a:t>DIFICULTADES </a:t>
            </a:r>
            <a:r>
              <a:rPr lang="es-ES" b="1" dirty="0"/>
              <a:t>LEGALES</a:t>
            </a:r>
          </a:p>
          <a:p>
            <a:r>
              <a:rPr lang="es-ES" dirty="0"/>
              <a:t> MENCIONADAS</a:t>
            </a:r>
          </a:p>
        </p:txBody>
      </p:sp>
      <p:sp>
        <p:nvSpPr>
          <p:cNvPr id="2" name="1 CuadroTexto"/>
          <p:cNvSpPr txBox="1"/>
          <p:nvPr/>
        </p:nvSpPr>
        <p:spPr>
          <a:xfrm>
            <a:off x="472879" y="2122787"/>
            <a:ext cx="8409338" cy="3543417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hay un marco específico»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existe marco legal o fiscal para que puedan operar su modelo de negocio»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están reguladas en la ley de sociedades»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«Vacío legal y en los incentivos»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«Impuestos altos, falta de especificidad jurídica»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hay figura jurídica que reconozca y comprenda todas sus características» 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«Surgen de emprendedores que desconocen los aspectos legales» </a:t>
            </a:r>
          </a:p>
          <a:p>
            <a:pPr marL="300552" indent="-300552"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«La legislación no evoluciona con la velocidad en que nuevos modelos de negocios con impacto social se van creando»</a:t>
            </a:r>
          </a:p>
        </p:txBody>
      </p:sp>
    </p:spTree>
    <p:extLst>
      <p:ext uri="{BB962C8B-B14F-4D97-AF65-F5344CB8AC3E}">
        <p14:creationId xmlns:p14="http://schemas.microsoft.com/office/powerpoint/2010/main" val="7050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13</a:t>
            </a:fld>
            <a:endParaRPr lang="es-ES"/>
          </a:p>
        </p:txBody>
      </p:sp>
      <p:sp>
        <p:nvSpPr>
          <p:cNvPr id="6" name="5 CuadroTexto"/>
          <p:cNvSpPr txBox="1"/>
          <p:nvPr/>
        </p:nvSpPr>
        <p:spPr>
          <a:xfrm>
            <a:off x="469577" y="1281254"/>
            <a:ext cx="5884782" cy="63492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/>
              <a:t>DIFICULTADES </a:t>
            </a:r>
            <a:r>
              <a:rPr lang="es-ES" b="1" dirty="0"/>
              <a:t>MARKETING</a:t>
            </a:r>
          </a:p>
          <a:p>
            <a:r>
              <a:rPr lang="es-ES" dirty="0"/>
              <a:t> MENCIONADAS</a:t>
            </a:r>
          </a:p>
        </p:txBody>
      </p:sp>
      <p:sp>
        <p:nvSpPr>
          <p:cNvPr id="9" name="8 CuadroTexto"/>
          <p:cNvSpPr txBox="1"/>
          <p:nvPr/>
        </p:nvSpPr>
        <p:spPr>
          <a:xfrm>
            <a:off x="472879" y="2122787"/>
            <a:ext cx="8409338" cy="368191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«Desbalance entre objeto comercial y social»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«Por parte de los consumidores todavía hay un desconocimiento sobre las mismas»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«Se sigue priorizando el menor precio»</a:t>
            </a:r>
          </a:p>
          <a:p>
            <a:pPr marL="300552" indent="-300552"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«Es </a:t>
            </a:r>
            <a:r>
              <a:rPr lang="es-ES" dirty="0" err="1">
                <a:latin typeface="Calibri Light" pitchFamily="34" charset="0"/>
              </a:rPr>
              <a:t>dificil</a:t>
            </a:r>
            <a:r>
              <a:rPr lang="es-ES" dirty="0">
                <a:latin typeface="Calibri Light" pitchFamily="34" charset="0"/>
              </a:rPr>
              <a:t> presentar y seducir de manera clara a las personas que no conocen el concepto sobre el valor agregado y el diferencial 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«Riesgo de </a:t>
            </a:r>
            <a:r>
              <a:rPr lang="es-ES" dirty="0" err="1">
                <a:latin typeface="Calibri Light" pitchFamily="34" charset="0"/>
              </a:rPr>
              <a:t>Whitewashing</a:t>
            </a:r>
            <a:r>
              <a:rPr lang="es-ES" dirty="0">
                <a:latin typeface="Calibri Light" pitchFamily="34" charset="0"/>
              </a:rPr>
              <a:t>»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«Prejuicio» 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«No saben venderse, ni vender el proyecto» </a:t>
            </a:r>
          </a:p>
          <a:p>
            <a:pPr marL="300552" indent="-300552"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«Dificultades para contar con los niveles de financiamiento adecuados para invertir en marketing»</a:t>
            </a:r>
          </a:p>
        </p:txBody>
      </p:sp>
    </p:spTree>
    <p:extLst>
      <p:ext uri="{BB962C8B-B14F-4D97-AF65-F5344CB8AC3E}">
        <p14:creationId xmlns:p14="http://schemas.microsoft.com/office/powerpoint/2010/main" val="314289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14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6192" y="1052736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1348584" y="2330902"/>
            <a:ext cx="6403752" cy="1423668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/>
              <a:t>EMPRESAS SOCIALES CONOCIDAS</a:t>
            </a:r>
          </a:p>
        </p:txBody>
      </p:sp>
    </p:spTree>
    <p:extLst>
      <p:ext uri="{BB962C8B-B14F-4D97-AF65-F5344CB8AC3E}">
        <p14:creationId xmlns:p14="http://schemas.microsoft.com/office/powerpoint/2010/main" val="338989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15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CuadroTexto"/>
          <p:cNvSpPr txBox="1"/>
          <p:nvPr/>
        </p:nvSpPr>
        <p:spPr>
          <a:xfrm>
            <a:off x="1115578" y="1273749"/>
            <a:ext cx="6412000" cy="63492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dirty="0">
                <a:latin typeface="Calibri Light" pitchFamily="34" charset="0"/>
              </a:rPr>
              <a:t>¿Cuántas empresas sociales consideras que se autodenominan como tales y realmente no lo son?</a:t>
            </a:r>
          </a:p>
        </p:txBody>
      </p:sp>
      <p:graphicFrame>
        <p:nvGraphicFramePr>
          <p:cNvPr id="7" name="1 Gráfic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6792706"/>
              </p:ext>
            </p:extLst>
          </p:nvPr>
        </p:nvGraphicFramePr>
        <p:xfrm>
          <a:off x="1115577" y="2645272"/>
          <a:ext cx="6896348" cy="3856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1 CuadroTexto"/>
          <p:cNvSpPr txBox="1"/>
          <p:nvPr/>
        </p:nvSpPr>
        <p:spPr>
          <a:xfrm>
            <a:off x="2229141" y="6356352"/>
            <a:ext cx="5884782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/>
              <a:t>N = 48 respuestas </a:t>
            </a:r>
          </a:p>
        </p:txBody>
      </p:sp>
    </p:spTree>
    <p:extLst>
      <p:ext uri="{BB962C8B-B14F-4D97-AF65-F5344CB8AC3E}">
        <p14:creationId xmlns:p14="http://schemas.microsoft.com/office/powerpoint/2010/main" val="1990823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16</a:t>
            </a:fld>
            <a:endParaRPr lang="es-ES"/>
          </a:p>
        </p:txBody>
      </p:sp>
      <p:pic>
        <p:nvPicPr>
          <p:cNvPr id="2052" name="Picture 4" descr="Resultado de imagen para natur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4" t="8988" r="15664" b="8512"/>
          <a:stretch/>
        </p:blipFill>
        <p:spPr bwMode="auto">
          <a:xfrm>
            <a:off x="780904" y="1412709"/>
            <a:ext cx="1184967" cy="854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xinc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422" y="1506368"/>
            <a:ext cx="800469" cy="844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Libertate, empresa social de inclusiÃ³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9733" y="1333097"/>
            <a:ext cx="1620834" cy="88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ight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411" y="1566353"/>
            <a:ext cx="1791876" cy="4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esultado de imagen para red activo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42" y="2644990"/>
            <a:ext cx="1265228" cy="115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TriCiclo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287" y="2895151"/>
            <a:ext cx="1527486" cy="33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sultado de imagen para en buenas manos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967" y="2690334"/>
            <a:ext cx="1206365" cy="80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Resultado de imagen para jaipur rugs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31" b="35235"/>
          <a:stretch/>
        </p:blipFill>
        <p:spPr bwMode="auto">
          <a:xfrm>
            <a:off x="667933" y="4304848"/>
            <a:ext cx="1372701" cy="38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Resultado de imagen para la juanita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81" y="2644990"/>
            <a:ext cx="1438239" cy="105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2" descr="WARMI-ar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426" y="4326252"/>
            <a:ext cx="1276346" cy="28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6" descr="Resultado de imagen para njambre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9" b="23568"/>
          <a:stretch/>
        </p:blipFill>
        <p:spPr bwMode="auto">
          <a:xfrm>
            <a:off x="4512551" y="4006416"/>
            <a:ext cx="1628979" cy="92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 descr="logo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33" y="5518940"/>
            <a:ext cx="1555945" cy="57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 descr="Resultado de imagen para agua segura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230" y="5120680"/>
            <a:ext cx="1263600" cy="134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/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30" b="31085"/>
          <a:stretch/>
        </p:blipFill>
        <p:spPr bwMode="auto">
          <a:xfrm>
            <a:off x="4521000" y="5558275"/>
            <a:ext cx="1832601" cy="604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87" name="Picture 39" descr=".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681" y="3928719"/>
            <a:ext cx="1056837" cy="1120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494844" y="276307"/>
            <a:ext cx="6432137" cy="85037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2500" dirty="0">
                <a:latin typeface="Calibri Light" pitchFamily="34" charset="0"/>
              </a:rPr>
              <a:t>LAS 15 EMPRESAS SOCIALES MÁS MENCIONADAS</a:t>
            </a:r>
          </a:p>
        </p:txBody>
      </p:sp>
    </p:spTree>
    <p:extLst>
      <p:ext uri="{BB962C8B-B14F-4D97-AF65-F5344CB8AC3E}">
        <p14:creationId xmlns:p14="http://schemas.microsoft.com/office/powerpoint/2010/main" val="427603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17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8" t="20719" r="15859" b="19349"/>
          <a:stretch/>
        </p:blipFill>
        <p:spPr bwMode="auto">
          <a:xfrm>
            <a:off x="50104" y="1493892"/>
            <a:ext cx="9093896" cy="4384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693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18</a:t>
            </a:fld>
            <a:endParaRPr lang="es-ES"/>
          </a:p>
        </p:txBody>
      </p:sp>
      <p:sp>
        <p:nvSpPr>
          <p:cNvPr id="6" name="5 CuadroTexto"/>
          <p:cNvSpPr txBox="1"/>
          <p:nvPr/>
        </p:nvSpPr>
        <p:spPr>
          <a:xfrm>
            <a:off x="3032637" y="388335"/>
            <a:ext cx="5648358" cy="85037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2500" dirty="0">
                <a:latin typeface="Calibri Light" pitchFamily="34" charset="0"/>
              </a:rPr>
              <a:t>OTRAS EMPRESAS SOCIALES MENCIONADAS</a:t>
            </a:r>
          </a:p>
        </p:txBody>
      </p:sp>
      <p:graphicFrame>
        <p:nvGraphicFramePr>
          <p:cNvPr id="5" name="4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262951"/>
              </p:ext>
            </p:extLst>
          </p:nvPr>
        </p:nvGraphicFramePr>
        <p:xfrm>
          <a:off x="422613" y="1534992"/>
          <a:ext cx="1618119" cy="3861675"/>
        </p:xfrm>
        <a:graphic>
          <a:graphicData uri="http://schemas.openxmlformats.org/drawingml/2006/table">
            <a:tbl>
              <a:tblPr/>
              <a:tblGrid>
                <a:gridCol w="1618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Daravi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Crepes &amp; Waffles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El Arca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Banca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etica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Purkal (india)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Vision spring 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Leaf social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Toms 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Kilimo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Umana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Grupo advance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Purkal shakti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Eco manos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Pasticcino</a:t>
                      </a: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 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Ser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secig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7" name="6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876932"/>
              </p:ext>
            </p:extLst>
          </p:nvPr>
        </p:nvGraphicFramePr>
        <p:xfrm>
          <a:off x="2232168" y="1534991"/>
          <a:ext cx="2133570" cy="4367926"/>
        </p:xfrm>
        <a:graphic>
          <a:graphicData uri="http://schemas.openxmlformats.org/drawingml/2006/table">
            <a:tbl>
              <a:tblPr/>
              <a:tblGrid>
                <a:gridCol w="2133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Vinos de Luz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Blumimax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Recicla tu silla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Zolvers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Yerba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Guayakí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Ecomanos</a:t>
                      </a: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-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Ecoestufa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3 Vectores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La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fageda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Umana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La Riojana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Biolite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Voidstarter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Groundswell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06251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ADA mujeres en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tecnologia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Mujeres que emprenden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IguanaFix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9" name="8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6567358"/>
              </p:ext>
            </p:extLst>
          </p:nvPr>
        </p:nvGraphicFramePr>
        <p:xfrm>
          <a:off x="4594027" y="1534992"/>
          <a:ext cx="1618119" cy="4615439"/>
        </p:xfrm>
        <a:graphic>
          <a:graphicData uri="http://schemas.openxmlformats.org/drawingml/2006/table">
            <a:tbl>
              <a:tblPr/>
              <a:tblGrid>
                <a:gridCol w="1618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Nextlabs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Lagarde vinos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Maffia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Martha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Ni las migas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Cooperativa renacer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Whole foods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Patagonia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3C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Espacio Abasto SRL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Biznation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Ilumexico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the value brand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Pro Mujer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Vakili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Thinkinds project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4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Emprendia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10" name="9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441197"/>
              </p:ext>
            </p:extLst>
          </p:nvPr>
        </p:nvGraphicFramePr>
        <p:xfrm>
          <a:off x="6665534" y="1534991"/>
          <a:ext cx="1618119" cy="3422650"/>
        </p:xfrm>
        <a:graphic>
          <a:graphicData uri="http://schemas.openxmlformats.org/drawingml/2006/table">
            <a:tbl>
              <a:tblPr/>
              <a:tblGrid>
                <a:gridCol w="1618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177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Gestiones Solidarias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77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Mayma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77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Red Solidaria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429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SOS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Chretiens</a:t>
                      </a: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d`orient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6469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Solar </a:t>
                      </a:r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sister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6647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Fundación Paraguaya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3461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Ben &amp; Jerry</a:t>
                      </a: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177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Wakami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145" marR="8145" marT="8639" marB="0" anchor="b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11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AE7A7BF-46B6-4DD7-8511-02010BF6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5 CuadroTexto">
            <a:extLst>
              <a:ext uri="{FF2B5EF4-FFF2-40B4-BE49-F238E27FC236}">
                <a16:creationId xmlns:a16="http://schemas.microsoft.com/office/drawing/2014/main" id="{25FDC2F1-9AA6-4868-9FEC-9BCEF15E477C}"/>
              </a:ext>
            </a:extLst>
          </p:cNvPr>
          <p:cNvSpPr txBox="1"/>
          <p:nvPr/>
        </p:nvSpPr>
        <p:spPr>
          <a:xfrm>
            <a:off x="683568" y="476672"/>
            <a:ext cx="7429553" cy="461633"/>
          </a:xfrm>
          <a:prstGeom prst="rect">
            <a:avLst/>
          </a:prstGeom>
          <a:noFill/>
        </p:spPr>
        <p:txBody>
          <a:bodyPr wrap="square" lIns="91408" tIns="45704" rIns="91408" bIns="45704" rtlCol="0">
            <a:spAutoFit/>
          </a:bodyPr>
          <a:lstStyle/>
          <a:p>
            <a:pPr algn="ctr"/>
            <a:r>
              <a:rPr lang="es-AR" sz="2400" b="1" dirty="0"/>
              <a:t>	¡Para el Derecho, la empresa social no existe!</a:t>
            </a:r>
            <a:endParaRPr lang="es-AR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9EA2B-3763-4B18-B7D7-71C598731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31" t="12218" r="31730" b="6830"/>
          <a:stretch/>
        </p:blipFill>
        <p:spPr bwMode="auto">
          <a:xfrm>
            <a:off x="3059832" y="1280077"/>
            <a:ext cx="3904867" cy="5057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3518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utrera\Pictures\Yunu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555393"/>
            <a:ext cx="5868144" cy="586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309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6192" y="1052736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1348584" y="2330902"/>
            <a:ext cx="6403752" cy="137359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>
                <a:latin typeface="Calibri" panose="020F0502020204030204" pitchFamily="34" charset="0"/>
                <a:cs typeface="Calibri" panose="020F0502020204030204" pitchFamily="34" charset="0"/>
              </a:rPr>
              <a:t>¿Cómo financiamos la sustentabilidad? </a:t>
            </a:r>
          </a:p>
        </p:txBody>
      </p:sp>
    </p:spTree>
    <p:extLst>
      <p:ext uri="{BB962C8B-B14F-4D97-AF65-F5344CB8AC3E}">
        <p14:creationId xmlns:p14="http://schemas.microsoft.com/office/powerpoint/2010/main" val="41582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C18409D-799A-982D-18DA-0CA88E79DB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5" t="23387" r="15000" b="17785"/>
          <a:stretch/>
        </p:blipFill>
        <p:spPr>
          <a:xfrm>
            <a:off x="254508" y="1628800"/>
            <a:ext cx="8889491" cy="412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56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2" descr="https://www.alterfin.be/sites/default/files/field/partner/triodos-bank-logo_ENG.jpeg"/>
          <p:cNvSpPr>
            <a:spLocks noChangeAspect="1" noChangeArrowheads="1"/>
          </p:cNvSpPr>
          <p:nvPr/>
        </p:nvSpPr>
        <p:spPr bwMode="auto">
          <a:xfrm>
            <a:off x="54299" y="-123827"/>
            <a:ext cx="260637" cy="276451"/>
          </a:xfrm>
          <a:prstGeom prst="rect">
            <a:avLst/>
          </a:prstGeom>
          <a:noFill/>
        </p:spPr>
        <p:txBody>
          <a:bodyPr vert="horz" wrap="square" lIns="80147" tIns="40074" rIns="80147" bIns="4007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10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3B91B8-7490-412E-BAA2-9331E16BD3F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2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" name="2 Tabla"/>
          <p:cNvGraphicFramePr>
            <a:graphicFrameLocks noGrp="1"/>
          </p:cNvGraphicFramePr>
          <p:nvPr/>
        </p:nvGraphicFramePr>
        <p:xfrm>
          <a:off x="486523" y="1700808"/>
          <a:ext cx="8307846" cy="15121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078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915">
                <a:tc>
                  <a:txBody>
                    <a:bodyPr/>
                    <a:lstStyle/>
                    <a:p>
                      <a:pPr algn="l" fontAlgn="b"/>
                      <a:r>
                        <a:rPr lang="es-ES" sz="1600" u="none" strike="noStrike" dirty="0">
                          <a:effectLst/>
                        </a:rPr>
                        <a:t>             </a:t>
                      </a:r>
                      <a:r>
                        <a:rPr lang="es-ES" sz="1600" b="1" u="none" strike="noStrike" dirty="0">
                          <a:effectLst/>
                        </a:rPr>
                        <a:t>Objetivo 1: Poner fin a la pobreza en todas sus formas en todo el mundo</a:t>
                      </a:r>
                      <a:endParaRPr lang="es-E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635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1.4  Para 2030, garantizar que todos los hombres y mujeres, en particular los pobres y los vulnerables, tengan los mismos derechos a los recursos económicos, así como acceso a los servicios básicos, la propiedad y el control de las tierras y otros bienes, la herencia, los recursos naturales, las nuevas tecnologías apropiadas y </a:t>
                      </a:r>
                      <a:r>
                        <a:rPr lang="es-ES" sz="1100" b="1" u="sng" strike="noStrike" dirty="0">
                          <a:effectLst/>
                        </a:rPr>
                        <a:t>los servicios financieros, incluida la microfinanciación</a:t>
                      </a:r>
                      <a:endParaRPr lang="es-ES" sz="11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0706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901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1.5  Para 2030, fomentar la resiliencia de los pobres y las personas que se encuentran en situaciones vulnerables y reducir su exposición y vulnerabilidad a los fenómenos extremos relacionados con el clima y otras crisis y desastres económicos, sociales y ambientales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0706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1 Imagen"/>
          <p:cNvPicPr>
            <a:picLocks noChangeAspect="1"/>
          </p:cNvPicPr>
          <p:nvPr/>
        </p:nvPicPr>
        <p:blipFill rotWithShape="1">
          <a:blip r:embed="rId2"/>
          <a:srcRect t="11272"/>
          <a:stretch/>
        </p:blipFill>
        <p:spPr>
          <a:xfrm>
            <a:off x="512626" y="734964"/>
            <a:ext cx="827346" cy="821828"/>
          </a:xfrm>
          <a:prstGeom prst="rect">
            <a:avLst/>
          </a:prstGeom>
        </p:spPr>
      </p:pic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496701" y="4941168"/>
          <a:ext cx="8229057" cy="11681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7612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dirty="0">
                          <a:effectLst/>
                        </a:rPr>
                        <a:t>                    </a:t>
                      </a:r>
                      <a:r>
                        <a:rPr lang="es-ES" sz="1600" b="1" u="none" strike="noStrike" dirty="0">
                          <a:effectLst/>
                        </a:rPr>
                        <a:t>Objetivo 2: Poner fin al hambre, lograr la seguridad alimentaria y la mejora de la nutrición y promover la agricultura sostenible</a:t>
                      </a:r>
                      <a:endParaRPr lang="es-E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921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2.3  Para 2030, duplicar la productividad agrícola y los ingresos de los productores de alimentos en pequeña escala, en particular las mujeres, los pueblos indígenas, los agricultores familiares, los pastores y los pescadores, entre otras cosas mediante un acceso seguro y equitativo a las tierras, a otros recursos de producción e insumos, conocimientos</a:t>
                      </a:r>
                      <a:r>
                        <a:rPr lang="es-ES" sz="1100" b="1" u="sng" strike="noStrike" dirty="0">
                          <a:effectLst/>
                        </a:rPr>
                        <a:t>, servicios financieros</a:t>
                      </a:r>
                      <a:r>
                        <a:rPr lang="es-ES" sz="1100" u="none" strike="noStrike" dirty="0">
                          <a:effectLst/>
                        </a:rPr>
                        <a:t>, mercados y oportunidades para la generación de valor añadido y empleos no agrícolas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7501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1 Imag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38" y="3933056"/>
            <a:ext cx="849207" cy="88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34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2" descr="https://www.alterfin.be/sites/default/files/field/partner/triodos-bank-logo_ENG.jpeg"/>
          <p:cNvSpPr>
            <a:spLocks noChangeAspect="1" noChangeArrowheads="1"/>
          </p:cNvSpPr>
          <p:nvPr/>
        </p:nvSpPr>
        <p:spPr bwMode="auto">
          <a:xfrm>
            <a:off x="54299" y="-123827"/>
            <a:ext cx="260637" cy="276451"/>
          </a:xfrm>
          <a:prstGeom prst="rect">
            <a:avLst/>
          </a:prstGeom>
          <a:noFill/>
        </p:spPr>
        <p:txBody>
          <a:bodyPr vert="horz" wrap="square" lIns="80147" tIns="40074" rIns="80147" bIns="4007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10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3B91B8-7490-412E-BAA2-9331E16BD3F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2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2" name="1 Tabla"/>
          <p:cNvGraphicFramePr>
            <a:graphicFrameLocks noGrp="1"/>
          </p:cNvGraphicFramePr>
          <p:nvPr/>
        </p:nvGraphicFramePr>
        <p:xfrm>
          <a:off x="460187" y="1725176"/>
          <a:ext cx="8229057" cy="1051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5753">
                <a:tc>
                  <a:txBody>
                    <a:bodyPr/>
                    <a:lstStyle/>
                    <a:p>
                      <a:pPr algn="l" fontAlgn="b"/>
                      <a:r>
                        <a:rPr lang="es-ES" sz="1400" u="none" strike="noStrike" dirty="0">
                          <a:effectLst/>
                        </a:rPr>
                        <a:t>                </a:t>
                      </a:r>
                      <a:r>
                        <a:rPr lang="es-ES" sz="1800" b="1" u="none" strike="noStrike" dirty="0">
                          <a:effectLst/>
                        </a:rPr>
                        <a:t>Objetivo 5: Lograr la igualdad entre los géneros y empoderar a todas las mujeres y las niñas</a:t>
                      </a:r>
                      <a:endParaRPr lang="es-E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03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5.a  Emprender reformas que otorguen a las mujeres igualdad de derechos a los recursos económicos, así como acceso a la propiedad y al control de la tierra y otros tipos de bienes, </a:t>
                      </a:r>
                      <a:r>
                        <a:rPr lang="es-ES" sz="1100" b="1" u="sng" strike="noStrike" dirty="0">
                          <a:effectLst/>
                        </a:rPr>
                        <a:t>los servicios financieros</a:t>
                      </a:r>
                      <a:r>
                        <a:rPr lang="es-ES" sz="1100" u="none" strike="noStrike" dirty="0">
                          <a:effectLst/>
                        </a:rPr>
                        <a:t>, la herencia y los recursos naturales, de conformidad con las leyes nacionales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0311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4" name="2 Imag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38" y="1268760"/>
            <a:ext cx="649389" cy="684073"/>
          </a:xfrm>
          <a:prstGeom prst="rect">
            <a:avLst/>
          </a:prstGeom>
        </p:spPr>
      </p:pic>
      <p:graphicFrame>
        <p:nvGraphicFramePr>
          <p:cNvPr id="4" name="3 Tabla"/>
          <p:cNvGraphicFramePr>
            <a:graphicFrameLocks noGrp="1"/>
          </p:cNvGraphicFramePr>
          <p:nvPr/>
        </p:nvGraphicFramePr>
        <p:xfrm>
          <a:off x="454757" y="3414845"/>
          <a:ext cx="8244709" cy="11692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44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7612">
                <a:tc>
                  <a:txBody>
                    <a:bodyPr/>
                    <a:lstStyle/>
                    <a:p>
                      <a:pPr algn="l" fontAlgn="b"/>
                      <a:r>
                        <a:rPr lang="es-ES" sz="1400" u="none" strike="noStrike" dirty="0">
                          <a:effectLst/>
                        </a:rPr>
                        <a:t>                 </a:t>
                      </a:r>
                      <a:r>
                        <a:rPr lang="es-ES" sz="1800" b="1" u="none" strike="noStrike" dirty="0">
                          <a:effectLst/>
                        </a:rPr>
                        <a:t>Objetivo 7: Garantizar el acceso a una energía asequible, segura, sostenible y moderna para todos</a:t>
                      </a:r>
                      <a:endParaRPr lang="es-E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625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7.a  De aquí a 2030, aumentar la cooperación internacional para facilitar el acceso a la investigación y la tecnología relativas a la energía limpia, incluidas las fuentes renovables, la eficiencia energética y las tecnologías avanzadas y menos contaminantes de combustibles fósiles, y </a:t>
                      </a:r>
                      <a:r>
                        <a:rPr lang="es-ES" sz="1100" b="1" u="sng" strike="noStrike" dirty="0">
                          <a:effectLst/>
                        </a:rPr>
                        <a:t>promover la inversión en infraestructura energética y tecnologías limpias</a:t>
                      </a:r>
                      <a:endParaRPr lang="es-ES" sz="11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7905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5" name="3 Imag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12" y="2924944"/>
            <a:ext cx="728456" cy="778693"/>
          </a:xfrm>
          <a:prstGeom prst="rect">
            <a:avLst/>
          </a:prstGeom>
        </p:spPr>
      </p:pic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454757" y="5229200"/>
          <a:ext cx="8229057" cy="1386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7612">
                <a:tc>
                  <a:txBody>
                    <a:bodyPr/>
                    <a:lstStyle/>
                    <a:p>
                      <a:pPr algn="l" fontAlgn="b"/>
                      <a:r>
                        <a:rPr lang="es-ES" sz="1800" u="none" strike="noStrike" dirty="0">
                          <a:effectLst/>
                        </a:rPr>
                        <a:t>                </a:t>
                      </a:r>
                      <a:r>
                        <a:rPr lang="es-ES" sz="1800" b="1" u="none" strike="noStrike" dirty="0">
                          <a:effectLst/>
                        </a:rPr>
                        <a:t>Objetivo 8: Promover el crecimiento económico sostenido, inclusivo y sostenible, el empleo pleno y productivo y el trabajo decente para todos</a:t>
                      </a:r>
                      <a:endParaRPr lang="es-E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59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8.3  Promover políticas orientadas al desarrollo que apoyen las actividades productivas, la creación de puestos de trabajo decentes, el emprendimiento, la creatividad y la innovación, y </a:t>
                      </a:r>
                      <a:r>
                        <a:rPr lang="es-ES" sz="1100" b="1" u="sng" strike="noStrike" dirty="0">
                          <a:effectLst/>
                        </a:rPr>
                        <a:t>fomentar la formalización y el crecimiento de las microempresas y las pequeñas y medianas empresas, incluso mediante el acceso a servicios financieros</a:t>
                      </a:r>
                      <a:endParaRPr lang="es-ES" sz="1100" b="1" i="0" u="sng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7861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502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50" u="none" strike="noStrike" dirty="0">
                          <a:effectLst/>
                        </a:rPr>
                        <a:t>8.10  </a:t>
                      </a:r>
                      <a:r>
                        <a:rPr lang="es-ES" sz="1100" b="1" u="sng" strike="noStrike" dirty="0">
                          <a:effectLst/>
                        </a:rPr>
                        <a:t>Fortalecer la capacidad de las instituciones financieras nacionales para fomentar y ampliar el acceso a los servicios bancarios, financieros y de seguros para todos</a:t>
                      </a:r>
                      <a:endParaRPr lang="es-ES" sz="1100" b="1" i="0" u="sng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7861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7" name="3 Image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40" y="4584110"/>
            <a:ext cx="791301" cy="79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724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2" descr="https://www.alterfin.be/sites/default/files/field/partner/triodos-bank-logo_ENG.jpeg"/>
          <p:cNvSpPr>
            <a:spLocks noChangeAspect="1" noChangeArrowheads="1"/>
          </p:cNvSpPr>
          <p:nvPr/>
        </p:nvSpPr>
        <p:spPr bwMode="auto">
          <a:xfrm>
            <a:off x="54299" y="-123827"/>
            <a:ext cx="260637" cy="276451"/>
          </a:xfrm>
          <a:prstGeom prst="rect">
            <a:avLst/>
          </a:prstGeom>
          <a:noFill/>
        </p:spPr>
        <p:txBody>
          <a:bodyPr vert="horz" wrap="square" lIns="80147" tIns="40074" rIns="80147" bIns="4007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" name="2 Tabla"/>
          <p:cNvGraphicFramePr>
            <a:graphicFrameLocks noGrp="1"/>
          </p:cNvGraphicFramePr>
          <p:nvPr/>
        </p:nvGraphicFramePr>
        <p:xfrm>
          <a:off x="442561" y="1199335"/>
          <a:ext cx="8229057" cy="9700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7612">
                <a:tc>
                  <a:txBody>
                    <a:bodyPr/>
                    <a:lstStyle/>
                    <a:p>
                      <a:pPr algn="l" fontAlgn="b"/>
                      <a:r>
                        <a:rPr lang="es-ES" sz="1600" u="none" strike="noStrike" dirty="0">
                          <a:effectLst/>
                        </a:rPr>
                        <a:t>                </a:t>
                      </a:r>
                      <a:r>
                        <a:rPr lang="es-ES" sz="1600" b="1" u="none" strike="noStrike" dirty="0">
                          <a:effectLst/>
                        </a:rPr>
                        <a:t>Objetivo 9: Construir infraestructuras resilientes, promover la industrialización inclusiva y sostenible y fomentar la innovación</a:t>
                      </a:r>
                      <a:endParaRPr lang="es-E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411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u="none" strike="noStrike" dirty="0">
                          <a:effectLst/>
                        </a:rPr>
                        <a:t>9.3 Aumentar el acceso de las pequeñas industrias y otras empresas, particularmente en los países en desarrollo</a:t>
                      </a:r>
                      <a:r>
                        <a:rPr lang="es-ES" sz="1200" b="1" u="sng" strike="noStrike" dirty="0">
                          <a:effectLst/>
                        </a:rPr>
                        <a:t>, a los servicios financieros, incluidos créditos asequibles</a:t>
                      </a:r>
                      <a:r>
                        <a:rPr lang="es-ES" sz="1200" u="none" strike="noStrike" dirty="0">
                          <a:effectLst/>
                        </a:rPr>
                        <a:t>, y su integración en las cadenas de valor y los mercados</a:t>
                      </a:r>
                      <a:endParaRPr lang="es-E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627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442561" y="2798426"/>
          <a:ext cx="8229057" cy="8633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7612"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dirty="0">
                          <a:effectLst/>
                        </a:rPr>
                        <a:t>                    </a:t>
                      </a:r>
                      <a:r>
                        <a:rPr lang="es-ES" sz="1600" b="1" u="none" strike="noStrike" dirty="0">
                          <a:effectLst/>
                        </a:rPr>
                        <a:t>Objetivo 11: Lograr que las ciudades y los asentamientos humanos sean inclusivos, seguros, resilientes y sostenibles</a:t>
                      </a:r>
                      <a:endParaRPr lang="es-E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24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u="none" strike="noStrike" dirty="0">
                          <a:effectLst/>
                        </a:rPr>
                        <a:t>11.a Apoyar los vínculos económicos, sociales y ambientales positivos entre las zonas urbanas, periurbanas y rurales fortaleciendo la planificación del desarrollo nacional y regional</a:t>
                      </a:r>
                      <a:endParaRPr lang="es-E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2271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6" name="2 Imag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90" y="2468003"/>
            <a:ext cx="637587" cy="660846"/>
          </a:xfrm>
          <a:prstGeom prst="rect">
            <a:avLst/>
          </a:prstGeom>
        </p:spPr>
      </p:pic>
      <p:graphicFrame>
        <p:nvGraphicFramePr>
          <p:cNvPr id="7" name="6 Tabla"/>
          <p:cNvGraphicFramePr>
            <a:graphicFrameLocks noGrp="1"/>
          </p:cNvGraphicFramePr>
          <p:nvPr/>
        </p:nvGraphicFramePr>
        <p:xfrm>
          <a:off x="442561" y="4509120"/>
          <a:ext cx="8229057" cy="11185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29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7031"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dirty="0">
                          <a:effectLst/>
                        </a:rPr>
                        <a:t>                      </a:t>
                      </a:r>
                      <a:r>
                        <a:rPr lang="es-ES" sz="1600" b="1" u="none" strike="noStrike" dirty="0">
                          <a:effectLst/>
                        </a:rPr>
                        <a:t>Objetivo 12: Garantizar modalidades de consumo y producción sostenibles</a:t>
                      </a:r>
                      <a:br>
                        <a:rPr lang="es-ES" sz="1200" b="1" u="none" strike="noStrike" dirty="0">
                          <a:effectLst/>
                        </a:rPr>
                      </a:br>
                      <a:endParaRPr lang="es-E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69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u="none" strike="noStrike" dirty="0">
                          <a:effectLst/>
                        </a:rPr>
                        <a:t>12.6 Alentar a las empresas, en especial las grandes empresas y las empresas transnacionales, a que adopten prácticas sostenibles e incorporen información sobre la sostenibilidad en su ciclo de presentación de informes</a:t>
                      </a:r>
                      <a:endParaRPr lang="es-E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272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69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u="none" strike="noStrike" dirty="0">
                          <a:effectLst/>
                        </a:rPr>
                        <a:t>12.b Elaborar y aplicar instrumentos para vigilar los efectos en el desarrollo sostenible, a fin de lograr un turismo sostenible que cree puestos de trabajo y promueva la cultura y los productos locales.</a:t>
                      </a:r>
                      <a:endParaRPr lang="es-E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272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8" name="2 Imag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05" y="4005064"/>
            <a:ext cx="670956" cy="706452"/>
          </a:xfrm>
          <a:prstGeom prst="rect">
            <a:avLst/>
          </a:prstGeom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61" y="754467"/>
            <a:ext cx="602916" cy="639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0298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6192" y="1052736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1348584" y="2330902"/>
            <a:ext cx="6403752" cy="727261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>
                <a:latin typeface="Calibri" panose="020F0502020204030204" pitchFamily="34" charset="0"/>
                <a:cs typeface="Calibri" panose="020F0502020204030204" pitchFamily="34" charset="0"/>
              </a:rPr>
              <a:t>Conceptualización</a:t>
            </a:r>
          </a:p>
        </p:txBody>
      </p:sp>
    </p:spTree>
    <p:extLst>
      <p:ext uri="{BB962C8B-B14F-4D97-AF65-F5344CB8AC3E}">
        <p14:creationId xmlns:p14="http://schemas.microsoft.com/office/powerpoint/2010/main" val="54324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4 Diagrama"/>
          <p:cNvGraphicFramePr/>
          <p:nvPr/>
        </p:nvGraphicFramePr>
        <p:xfrm>
          <a:off x="285720" y="1500174"/>
          <a:ext cx="8595386" cy="4738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8"/>
          <a:srcRect l="14825" t="15068" r="64476" b="76884"/>
          <a:stretch>
            <a:fillRect/>
          </a:stretch>
        </p:blipFill>
        <p:spPr bwMode="auto">
          <a:xfrm>
            <a:off x="571471" y="440973"/>
            <a:ext cx="3454987" cy="7557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85608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274639"/>
            <a:ext cx="5673824" cy="1143000"/>
          </a:xfrm>
        </p:spPr>
        <p:txBody>
          <a:bodyPr>
            <a:normAutofit fontScale="90000"/>
          </a:bodyPr>
          <a:lstStyle/>
          <a:p>
            <a:r>
              <a:rPr lang="es-ES" dirty="0"/>
              <a:t>Los Principios de Ecuador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916925" y="1700808"/>
            <a:ext cx="7772400" cy="4572000"/>
          </a:xfrm>
        </p:spPr>
        <p:txBody>
          <a:bodyPr>
            <a:noAutofit/>
          </a:bodyPr>
          <a:lstStyle/>
          <a:p>
            <a:r>
              <a:rPr lang="es-ES" sz="2400" dirty="0">
                <a:latin typeface="Calibri" pitchFamily="34" charset="0"/>
              </a:rPr>
              <a:t>Nacen en 2003</a:t>
            </a:r>
          </a:p>
          <a:p>
            <a:r>
              <a:rPr lang="es-ES" sz="2400" dirty="0">
                <a:latin typeface="Calibri" pitchFamily="34" charset="0"/>
              </a:rPr>
              <a:t>El banco se compromete a dar préstamos únicamente para proyectos cuyos patrocinadores demuestren su capacidad y buena voluntad para adoptar ciertos procesos y asegurar que se ejecuten de manera socialmente responsable y con buenas prácticas de dirección ambiental. </a:t>
            </a:r>
          </a:p>
          <a:p>
            <a:r>
              <a:rPr lang="es-ES" sz="2400" dirty="0">
                <a:latin typeface="Calibri" pitchFamily="34" charset="0"/>
              </a:rPr>
              <a:t>Los Principios de Ecuador seleccionan los proyectos con base en el proceso de selección ambiental y social de la IFC.</a:t>
            </a:r>
          </a:p>
          <a:p>
            <a:r>
              <a:rPr lang="es-ES" sz="2400" dirty="0">
                <a:latin typeface="Calibri" pitchFamily="34" charset="0"/>
              </a:rPr>
              <a:t>Los bancos clasifican los proyectos en las categorías A, B o C (alto, medio o bajo riesgo ambiental o social)</a:t>
            </a:r>
          </a:p>
        </p:txBody>
      </p:sp>
    </p:spTree>
    <p:extLst>
      <p:ext uri="{BB962C8B-B14F-4D97-AF65-F5344CB8AC3E}">
        <p14:creationId xmlns:p14="http://schemas.microsoft.com/office/powerpoint/2010/main" val="262933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</p:nvPr>
        </p:nvGraphicFramePr>
        <p:xfrm>
          <a:off x="357159" y="1678488"/>
          <a:ext cx="8358246" cy="4465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219" name="Picture 2"/>
          <p:cNvPicPr>
            <a:picLocks noChangeAspect="1" noChangeArrowheads="1"/>
          </p:cNvPicPr>
          <p:nvPr/>
        </p:nvPicPr>
        <p:blipFill>
          <a:blip r:embed="rId7"/>
          <a:srcRect l="14056" t="19379" r="65466" b="56850"/>
          <a:stretch>
            <a:fillRect/>
          </a:stretch>
        </p:blipFill>
        <p:spPr bwMode="auto">
          <a:xfrm>
            <a:off x="3491880" y="357166"/>
            <a:ext cx="1778000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39362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</p:nvPr>
        </p:nvGraphicFramePr>
        <p:xfrm>
          <a:off x="357158" y="1177446"/>
          <a:ext cx="8329642" cy="4966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894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A250753-B81A-45E1-8672-AC0979720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01" t="23387" r="43700" b="19185"/>
          <a:stretch/>
        </p:blipFill>
        <p:spPr>
          <a:xfrm>
            <a:off x="611560" y="950566"/>
            <a:ext cx="6912767" cy="5904657"/>
          </a:xfrm>
          <a:prstGeom prst="rect">
            <a:avLst/>
          </a:prstGeom>
        </p:spPr>
      </p:pic>
      <p:sp>
        <p:nvSpPr>
          <p:cNvPr id="4" name="3 Rectángulo"/>
          <p:cNvSpPr/>
          <p:nvPr/>
        </p:nvSpPr>
        <p:spPr>
          <a:xfrm>
            <a:off x="3347864" y="5877272"/>
            <a:ext cx="936104" cy="144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9845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0263E06-2206-7F1B-ED02-BFA54EBD2E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5" t="21987" r="16138" b="21986"/>
          <a:stretch/>
        </p:blipFill>
        <p:spPr>
          <a:xfrm>
            <a:off x="-19053" y="1556792"/>
            <a:ext cx="9144000" cy="410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9648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59AE9A-398F-5F59-4A19-7581FF411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50" t="24788" r="16138" b="14983"/>
          <a:stretch/>
        </p:blipFill>
        <p:spPr>
          <a:xfrm>
            <a:off x="251519" y="1196752"/>
            <a:ext cx="9032815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390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AF54A2B-40D7-8966-BED4-1AE169EB86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50" t="21987" r="16138" b="14983"/>
          <a:stretch/>
        </p:blipFill>
        <p:spPr>
          <a:xfrm>
            <a:off x="15586" y="980728"/>
            <a:ext cx="9128414" cy="472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70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9C1EBD6-D5FE-CF4B-AB9F-F4242BFAE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12" t="33192" r="20075" b="14984"/>
          <a:stretch/>
        </p:blipFill>
        <p:spPr>
          <a:xfrm>
            <a:off x="267089" y="1556792"/>
            <a:ext cx="8609821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408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6192" y="1052736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1348584" y="2330902"/>
            <a:ext cx="6403752" cy="727261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>
                <a:latin typeface="Calibri" panose="020F0502020204030204" pitchFamily="34" charset="0"/>
                <a:cs typeface="Calibri" panose="020F0502020204030204" pitchFamily="34" charset="0"/>
              </a:rPr>
              <a:t>Contexto</a:t>
            </a:r>
          </a:p>
        </p:txBody>
      </p:sp>
    </p:spTree>
    <p:extLst>
      <p:ext uri="{BB962C8B-B14F-4D97-AF65-F5344CB8AC3E}">
        <p14:creationId xmlns:p14="http://schemas.microsoft.com/office/powerpoint/2010/main" val="234441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3588B1F-667D-4CCA-EF0C-FC47DA9D4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00" t="23811" r="13776" b="15960"/>
          <a:stretch/>
        </p:blipFill>
        <p:spPr>
          <a:xfrm>
            <a:off x="179511" y="1196752"/>
            <a:ext cx="8815119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590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EEC04BC-AD3A-706A-0824-D8B0D8EECA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13" t="25472" r="15350" b="13583"/>
          <a:stretch/>
        </p:blipFill>
        <p:spPr>
          <a:xfrm>
            <a:off x="-3468" y="980728"/>
            <a:ext cx="9327996" cy="477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914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D9B28CA-EE4D-F97A-E72C-5149E4EC5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5" t="23387" r="16138" b="16384"/>
          <a:stretch/>
        </p:blipFill>
        <p:spPr>
          <a:xfrm>
            <a:off x="17318" y="1052736"/>
            <a:ext cx="9126681" cy="440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652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8D7E1E4-6152-C8DC-D499-71B6FA5C04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 t="24324" r="14563" b="14983"/>
          <a:stretch/>
        </p:blipFill>
        <p:spPr>
          <a:xfrm>
            <a:off x="0" y="1227783"/>
            <a:ext cx="9144000" cy="44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984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58F9B8E-9E47-A473-F264-591AE5FF2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5" t="24121" r="14563" b="16383"/>
          <a:stretch/>
        </p:blipFill>
        <p:spPr>
          <a:xfrm>
            <a:off x="0" y="1412776"/>
            <a:ext cx="9144000" cy="426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2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4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CuadroTexto"/>
          <p:cNvSpPr txBox="1"/>
          <p:nvPr/>
        </p:nvSpPr>
        <p:spPr>
          <a:xfrm>
            <a:off x="472879" y="1936914"/>
            <a:ext cx="5884782" cy="3579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/>
              <a:t>Encuesta sobre empresas sociales: 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648265" y="2601964"/>
            <a:ext cx="8049765" cy="132742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Modalidad: Encuesta </a:t>
            </a:r>
            <a:r>
              <a:rPr lang="es-ES" dirty="0" err="1">
                <a:latin typeface="Calibri Light" pitchFamily="34" charset="0"/>
              </a:rPr>
              <a:t>on</a:t>
            </a:r>
            <a:r>
              <a:rPr lang="es-ES" dirty="0">
                <a:latin typeface="Calibri Light" pitchFamily="34" charset="0"/>
              </a:rPr>
              <a:t> line comunicada a través de </a:t>
            </a:r>
            <a:r>
              <a:rPr lang="es-ES" dirty="0" err="1">
                <a:latin typeface="Calibri Light" pitchFamily="34" charset="0"/>
              </a:rPr>
              <a:t>Linkdin</a:t>
            </a:r>
            <a:endParaRPr lang="es-ES" dirty="0">
              <a:latin typeface="Calibri Light" pitchFamily="34" charset="0"/>
            </a:endParaRP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Fecha del relevamiento: Febrero 2019</a:t>
            </a:r>
          </a:p>
          <a:p>
            <a:pPr marL="300552" indent="-300552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Arial" pitchFamily="34" charset="0"/>
              <a:buChar char="•"/>
            </a:pPr>
            <a:r>
              <a:rPr lang="es-ES" dirty="0">
                <a:latin typeface="Calibri Light" pitchFamily="34" charset="0"/>
              </a:rPr>
              <a:t>Cantidad de Respuestas: 48 personas interesadas en la temática</a:t>
            </a:r>
          </a:p>
        </p:txBody>
      </p:sp>
    </p:spTree>
    <p:extLst>
      <p:ext uri="{BB962C8B-B14F-4D97-AF65-F5344CB8AC3E}">
        <p14:creationId xmlns:p14="http://schemas.microsoft.com/office/powerpoint/2010/main" val="62914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1160368-5501-AB20-F53C-CF02FC5A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 t="23387" r="16926" b="16384"/>
          <a:stretch/>
        </p:blipFill>
        <p:spPr>
          <a:xfrm>
            <a:off x="-1" y="1196752"/>
            <a:ext cx="9178505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640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3BF8967-90F8-D213-D2B9-CE0C6917FD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01" t="21168" r="14563" b="17785"/>
          <a:stretch/>
        </p:blipFill>
        <p:spPr>
          <a:xfrm>
            <a:off x="0" y="1340768"/>
            <a:ext cx="891178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559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89B5BF4-1F11-1541-46DA-5ED6EA3746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88" t="21987" r="14563" b="20586"/>
          <a:stretch/>
        </p:blipFill>
        <p:spPr>
          <a:xfrm>
            <a:off x="-3449" y="1412776"/>
            <a:ext cx="9209995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03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6192" y="1052736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1348584" y="2330902"/>
            <a:ext cx="6403752" cy="137359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>
                <a:latin typeface="Calibri" panose="020F0502020204030204" pitchFamily="34" charset="0"/>
                <a:cs typeface="Calibri" panose="020F0502020204030204" pitchFamily="34" charset="0"/>
              </a:rPr>
              <a:t>Finanzas Sostenibles en Argentina</a:t>
            </a:r>
          </a:p>
        </p:txBody>
      </p:sp>
    </p:spTree>
    <p:extLst>
      <p:ext uri="{BB962C8B-B14F-4D97-AF65-F5344CB8AC3E}">
        <p14:creationId xmlns:p14="http://schemas.microsoft.com/office/powerpoint/2010/main" val="58243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7" t="8562" r="13741" b="15925"/>
          <a:stretch/>
        </p:blipFill>
        <p:spPr bwMode="auto">
          <a:xfrm>
            <a:off x="251520" y="692696"/>
            <a:ext cx="8729622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51268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2 Diagrama"/>
          <p:cNvGraphicFramePr/>
          <p:nvPr/>
        </p:nvGraphicFramePr>
        <p:xfrm>
          <a:off x="1547664" y="188640"/>
          <a:ext cx="6246440" cy="6472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02164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85720" y="1"/>
            <a:ext cx="7772400" cy="1143000"/>
          </a:xfrm>
        </p:spPr>
        <p:txBody>
          <a:bodyPr/>
          <a:lstStyle/>
          <a:p>
            <a:r>
              <a:rPr lang="es-ES" dirty="0">
                <a:latin typeface="Calibri" pitchFamily="34" charset="0"/>
              </a:rPr>
              <a:t>Finanzas Sostenibles</a:t>
            </a:r>
            <a:endParaRPr lang="es-AR" dirty="0"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7" t="15069" r="26930" b="6037"/>
          <a:stretch/>
        </p:blipFill>
        <p:spPr bwMode="auto">
          <a:xfrm>
            <a:off x="395536" y="1315599"/>
            <a:ext cx="5287321" cy="4814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1963" cy="963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1" t="15751" r="32128" b="8048"/>
          <a:stretch/>
        </p:blipFill>
        <p:spPr bwMode="auto">
          <a:xfrm>
            <a:off x="4534421" y="1315599"/>
            <a:ext cx="3854003" cy="5000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49817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75D27FF-B85A-9A14-35DA-8B0348478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4" t="21986" r="19675" b="16384"/>
          <a:stretch/>
        </p:blipFill>
        <p:spPr>
          <a:xfrm>
            <a:off x="539552" y="1340768"/>
            <a:ext cx="8424936" cy="407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101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A769A84-FBA8-F720-CE07-FCDD9C8E3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38" t="21455" r="18500" b="19185"/>
          <a:stretch/>
        </p:blipFill>
        <p:spPr>
          <a:xfrm>
            <a:off x="251520" y="1412776"/>
            <a:ext cx="8892480" cy="454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424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9C1EBD6-D5FE-CF4B-AB9F-F4242BFAE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12" t="33192" r="20075" b="14984"/>
          <a:stretch/>
        </p:blipFill>
        <p:spPr>
          <a:xfrm>
            <a:off x="267089" y="1556792"/>
            <a:ext cx="8609821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3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Rectángulo redondeado"/>
          <p:cNvSpPr/>
          <p:nvPr/>
        </p:nvSpPr>
        <p:spPr>
          <a:xfrm>
            <a:off x="756192" y="1599319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3" name="2 CuadroTexto"/>
          <p:cNvSpPr txBox="1"/>
          <p:nvPr/>
        </p:nvSpPr>
        <p:spPr>
          <a:xfrm>
            <a:off x="1450063" y="2703798"/>
            <a:ext cx="6403752" cy="1527481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700" dirty="0"/>
              <a:t>¿Con qué asocias una Empresa Social?</a:t>
            </a:r>
          </a:p>
        </p:txBody>
      </p:sp>
    </p:spTree>
    <p:extLst>
      <p:ext uri="{BB962C8B-B14F-4D97-AF65-F5344CB8AC3E}">
        <p14:creationId xmlns:p14="http://schemas.microsoft.com/office/powerpoint/2010/main" val="120361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3689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Rectángulo"/>
          <p:cNvSpPr/>
          <p:nvPr/>
        </p:nvSpPr>
        <p:spPr>
          <a:xfrm>
            <a:off x="418075" y="5955952"/>
            <a:ext cx="1954788" cy="90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" t="15751" r="8735" b="16961"/>
          <a:stretch/>
        </p:blipFill>
        <p:spPr bwMode="auto">
          <a:xfrm>
            <a:off x="480765" y="1988840"/>
            <a:ext cx="8139391" cy="3406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1160117"/>
      </p:ext>
    </p:extLst>
  </p:cSld>
  <p:clrMapOvr>
    <a:masterClrMapping/>
  </p:clrMapOvr>
  <p:transition spd="med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3689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Rectángulo"/>
          <p:cNvSpPr/>
          <p:nvPr/>
        </p:nvSpPr>
        <p:spPr>
          <a:xfrm>
            <a:off x="418075" y="5955952"/>
            <a:ext cx="1954788" cy="90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E27D32-F2A3-997F-F9BA-FEFC0D868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73" t="16383" r="5113" b="12183"/>
          <a:stretch/>
        </p:blipFill>
        <p:spPr>
          <a:xfrm>
            <a:off x="-129238" y="1527484"/>
            <a:ext cx="9457788" cy="420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83083"/>
      </p:ext>
    </p:extLst>
  </p:cSld>
  <p:clrMapOvr>
    <a:masterClrMapping/>
  </p:clrMapOvr>
  <p:transition spd="med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90DD9C5-F73A-CE51-D0E0-7CD6F4618B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83" r="1963" b="6579"/>
          <a:stretch/>
        </p:blipFill>
        <p:spPr>
          <a:xfrm>
            <a:off x="89756" y="1556792"/>
            <a:ext cx="8964488" cy="403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5913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BF8FDE8-7440-5B8E-D98D-E8B25C9AF2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" t="12182" r="1963" b="5179"/>
          <a:stretch/>
        </p:blipFill>
        <p:spPr>
          <a:xfrm>
            <a:off x="179512" y="1484783"/>
            <a:ext cx="8784976" cy="424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369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430128"/>
            <a:ext cx="7344816" cy="1143000"/>
          </a:xfrm>
        </p:spPr>
        <p:txBody>
          <a:bodyPr>
            <a:normAutofit fontScale="90000"/>
          </a:bodyPr>
          <a:lstStyle/>
          <a:p>
            <a:r>
              <a:rPr lang="es-ES" dirty="0">
                <a:latin typeface="Calibri" pitchFamily="34" charset="0"/>
              </a:rPr>
              <a:t>Trabajo para aprobación del módulo</a:t>
            </a:r>
            <a:endParaRPr lang="es-AR" dirty="0">
              <a:latin typeface="Calibri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884A44C-6B96-DDB8-EA9D-88FADD877E96}"/>
              </a:ext>
            </a:extLst>
          </p:cNvPr>
          <p:cNvSpPr txBox="1"/>
          <p:nvPr/>
        </p:nvSpPr>
        <p:spPr>
          <a:xfrm>
            <a:off x="611560" y="1916832"/>
            <a:ext cx="720080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buFont typeface="Calibri" panose="020F0502020204030204" pitchFamily="34" charset="0"/>
              <a:buChar char="-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Leer los contenidos del Protocolo de Finanzas Sostenibles de la Industria Bancaria en Argentina (bibliografía según cronograma)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Calibri" panose="020F0502020204030204" pitchFamily="34" charset="0"/>
              <a:buChar char="-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Seleccionar la última edición del Reporte Integrado de Galicia o BBVA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Calibri" panose="020F0502020204030204" pitchFamily="34" charset="0"/>
              <a:buChar char="-"/>
            </a:pPr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En grupos, responder ¿De qué manera el Banco analizado refleja en su reporte el desarrollo y cumplimiento de los lineamientos de la Estrategia 2 del Protocolo de Finanzas Sostenibles? Analizar fortalezas, debilidades y oportunidades del Banco en relación a esta estrategia. Cuando correspondiera, citar ejemplos y referencias explícitas del Reporte para evidenciar argumentos. 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s-ES" sz="1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“ESTRATEGIA 2: Productos Financieros Sostenibles 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s-ES" sz="14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Objetivo Estrategia 2: Promover y desarrollar productos y servicios financieros que promuevan el financiamiento de empresas y proyectos que generen un impacto ambiental y social positivo”</a:t>
            </a:r>
            <a:endParaRPr lang="es-A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s-E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s-A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38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58720" y="3327243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6</a:t>
            </a:fld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771114" y="1439039"/>
            <a:ext cx="2155109" cy="41872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2100" dirty="0">
                <a:solidFill>
                  <a:schemeClr val="accent3">
                    <a:lumMod val="50000"/>
                  </a:schemeClr>
                </a:solidFill>
                <a:latin typeface="Calibri Light" pitchFamily="34" charset="0"/>
              </a:rPr>
              <a:t>SUSTENTABILIDAD</a:t>
            </a:r>
          </a:p>
        </p:txBody>
      </p:sp>
      <p:sp>
        <p:nvSpPr>
          <p:cNvPr id="13" name="12 CuadroTexto"/>
          <p:cNvSpPr txBox="1"/>
          <p:nvPr/>
        </p:nvSpPr>
        <p:spPr>
          <a:xfrm>
            <a:off x="5249320" y="1439039"/>
            <a:ext cx="1697084" cy="41872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2100" dirty="0">
                <a:solidFill>
                  <a:schemeClr val="accent3">
                    <a:lumMod val="50000"/>
                  </a:schemeClr>
                </a:solidFill>
                <a:latin typeface="Calibri Light" pitchFamily="34" charset="0"/>
              </a:rPr>
              <a:t>IMPACTO</a:t>
            </a:r>
          </a:p>
        </p:txBody>
      </p:sp>
      <p:sp>
        <p:nvSpPr>
          <p:cNvPr id="14" name="13 CuadroTexto"/>
          <p:cNvSpPr txBox="1"/>
          <p:nvPr/>
        </p:nvSpPr>
        <p:spPr>
          <a:xfrm>
            <a:off x="670216" y="2229173"/>
            <a:ext cx="2155109" cy="3579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Calibri Light" pitchFamily="34" charset="0"/>
              </a:rPr>
              <a:t>RESPONSABILIDAD</a:t>
            </a:r>
          </a:p>
        </p:txBody>
      </p:sp>
      <p:sp>
        <p:nvSpPr>
          <p:cNvPr id="15" name="14 CuadroTexto"/>
          <p:cNvSpPr txBox="1"/>
          <p:nvPr/>
        </p:nvSpPr>
        <p:spPr>
          <a:xfrm>
            <a:off x="2994759" y="2229173"/>
            <a:ext cx="1477789" cy="3579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Calibri Light" pitchFamily="34" charset="0"/>
              </a:rPr>
              <a:t>SOLIDARIDAD</a:t>
            </a:r>
          </a:p>
        </p:txBody>
      </p:sp>
      <p:sp>
        <p:nvSpPr>
          <p:cNvPr id="16" name="15 CuadroTexto"/>
          <p:cNvSpPr txBox="1"/>
          <p:nvPr/>
        </p:nvSpPr>
        <p:spPr>
          <a:xfrm>
            <a:off x="4834155" y="2229173"/>
            <a:ext cx="1077554" cy="3579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Calibri Light" pitchFamily="34" charset="0"/>
              </a:rPr>
              <a:t>EQUIDAD</a:t>
            </a:r>
          </a:p>
        </p:txBody>
      </p:sp>
      <p:sp>
        <p:nvSpPr>
          <p:cNvPr id="17" name="16 CuadroTexto"/>
          <p:cNvSpPr txBox="1"/>
          <p:nvPr/>
        </p:nvSpPr>
        <p:spPr>
          <a:xfrm>
            <a:off x="6580616" y="2229173"/>
            <a:ext cx="1539363" cy="3579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Calibri Light" pitchFamily="34" charset="0"/>
              </a:rPr>
              <a:t>PROPÓSITO</a:t>
            </a:r>
          </a:p>
        </p:txBody>
      </p:sp>
      <p:sp>
        <p:nvSpPr>
          <p:cNvPr id="18" name="17 CuadroTexto"/>
          <p:cNvSpPr txBox="1"/>
          <p:nvPr/>
        </p:nvSpPr>
        <p:spPr>
          <a:xfrm>
            <a:off x="1185401" y="2950462"/>
            <a:ext cx="1663268" cy="34893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700" dirty="0">
                <a:solidFill>
                  <a:srgbClr val="00B050"/>
                </a:solidFill>
                <a:latin typeface="Calibri Light" pitchFamily="34" charset="0"/>
              </a:rPr>
              <a:t>COMUNIDAD</a:t>
            </a:r>
          </a:p>
        </p:txBody>
      </p:sp>
      <p:sp>
        <p:nvSpPr>
          <p:cNvPr id="19" name="18 CuadroTexto"/>
          <p:cNvSpPr txBox="1"/>
          <p:nvPr/>
        </p:nvSpPr>
        <p:spPr>
          <a:xfrm>
            <a:off x="3951422" y="2950463"/>
            <a:ext cx="1951441" cy="34893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700" dirty="0">
                <a:solidFill>
                  <a:srgbClr val="00B050"/>
                </a:solidFill>
                <a:latin typeface="Calibri Light" pitchFamily="34" charset="0"/>
              </a:rPr>
              <a:t>COMPROMISO</a:t>
            </a:r>
          </a:p>
        </p:txBody>
      </p:sp>
      <p:sp>
        <p:nvSpPr>
          <p:cNvPr id="20" name="19 CuadroTexto"/>
          <p:cNvSpPr txBox="1"/>
          <p:nvPr/>
        </p:nvSpPr>
        <p:spPr>
          <a:xfrm>
            <a:off x="6504044" y="2950463"/>
            <a:ext cx="2214033" cy="348939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700" dirty="0">
                <a:solidFill>
                  <a:srgbClr val="00B050"/>
                </a:solidFill>
                <a:latin typeface="Calibri Light" pitchFamily="34" charset="0"/>
              </a:rPr>
              <a:t>TRANSPARENCIA</a:t>
            </a:r>
          </a:p>
        </p:txBody>
      </p:sp>
      <p:sp>
        <p:nvSpPr>
          <p:cNvPr id="21" name="20 CuadroTexto"/>
          <p:cNvSpPr txBox="1"/>
          <p:nvPr/>
        </p:nvSpPr>
        <p:spPr>
          <a:xfrm>
            <a:off x="1067181" y="4223246"/>
            <a:ext cx="1231491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SENTIDO</a:t>
            </a:r>
          </a:p>
        </p:txBody>
      </p:sp>
      <p:sp>
        <p:nvSpPr>
          <p:cNvPr id="22" name="21 CuadroTexto"/>
          <p:cNvSpPr txBox="1"/>
          <p:nvPr/>
        </p:nvSpPr>
        <p:spPr>
          <a:xfrm>
            <a:off x="1771115" y="3886174"/>
            <a:ext cx="79056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PASIÓN</a:t>
            </a:r>
          </a:p>
        </p:txBody>
      </p:sp>
      <p:sp>
        <p:nvSpPr>
          <p:cNvPr id="23" name="22 CuadroTexto"/>
          <p:cNvSpPr txBox="1"/>
          <p:nvPr/>
        </p:nvSpPr>
        <p:spPr>
          <a:xfrm>
            <a:off x="3042034" y="4193239"/>
            <a:ext cx="79056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REDES</a:t>
            </a:r>
          </a:p>
        </p:txBody>
      </p:sp>
      <p:sp>
        <p:nvSpPr>
          <p:cNvPr id="24" name="23 CuadroTexto"/>
          <p:cNvSpPr txBox="1"/>
          <p:nvPr/>
        </p:nvSpPr>
        <p:spPr>
          <a:xfrm>
            <a:off x="4266123" y="3963818"/>
            <a:ext cx="950869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MODELO</a:t>
            </a:r>
          </a:p>
        </p:txBody>
      </p:sp>
      <p:sp>
        <p:nvSpPr>
          <p:cNvPr id="25" name="24 CuadroTexto"/>
          <p:cNvSpPr txBox="1"/>
          <p:nvPr/>
        </p:nvSpPr>
        <p:spPr>
          <a:xfrm>
            <a:off x="5845444" y="4057053"/>
            <a:ext cx="143362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PROBLEMÁTICA</a:t>
            </a:r>
          </a:p>
        </p:txBody>
      </p:sp>
      <p:sp>
        <p:nvSpPr>
          <p:cNvPr id="26" name="25 CuadroTexto"/>
          <p:cNvSpPr txBox="1"/>
          <p:nvPr/>
        </p:nvSpPr>
        <p:spPr>
          <a:xfrm>
            <a:off x="725808" y="4920866"/>
            <a:ext cx="143362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INNOVACIÓN</a:t>
            </a:r>
          </a:p>
        </p:txBody>
      </p:sp>
      <p:sp>
        <p:nvSpPr>
          <p:cNvPr id="27" name="26 CuadroTexto"/>
          <p:cNvSpPr txBox="1"/>
          <p:nvPr/>
        </p:nvSpPr>
        <p:spPr>
          <a:xfrm>
            <a:off x="2932789" y="4896987"/>
            <a:ext cx="1349567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EMPRESAS B</a:t>
            </a:r>
          </a:p>
        </p:txBody>
      </p:sp>
      <p:sp>
        <p:nvSpPr>
          <p:cNvPr id="28" name="27 CuadroTexto"/>
          <p:cNvSpPr txBox="1"/>
          <p:nvPr/>
        </p:nvSpPr>
        <p:spPr>
          <a:xfrm>
            <a:off x="6733149" y="4516369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AGENTES DE CAMBIO</a:t>
            </a:r>
          </a:p>
        </p:txBody>
      </p:sp>
      <p:sp>
        <p:nvSpPr>
          <p:cNvPr id="29" name="28 CuadroTexto"/>
          <p:cNvSpPr txBox="1"/>
          <p:nvPr/>
        </p:nvSpPr>
        <p:spPr>
          <a:xfrm>
            <a:off x="950204" y="5793947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TRANSFORMACIÓN</a:t>
            </a:r>
          </a:p>
        </p:txBody>
      </p:sp>
      <p:sp>
        <p:nvSpPr>
          <p:cNvPr id="30" name="29 CuadroTexto"/>
          <p:cNvSpPr txBox="1"/>
          <p:nvPr/>
        </p:nvSpPr>
        <p:spPr>
          <a:xfrm>
            <a:off x="2146106" y="5489475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ECOLOGÍA</a:t>
            </a:r>
          </a:p>
        </p:txBody>
      </p:sp>
      <p:sp>
        <p:nvSpPr>
          <p:cNvPr id="31" name="30 CuadroTexto"/>
          <p:cNvSpPr txBox="1"/>
          <p:nvPr/>
        </p:nvSpPr>
        <p:spPr>
          <a:xfrm>
            <a:off x="3404497" y="6153606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EXENCIÓN IMPOSITIVA</a:t>
            </a:r>
          </a:p>
        </p:txBody>
      </p:sp>
      <p:sp>
        <p:nvSpPr>
          <p:cNvPr id="32" name="31 CuadroTexto"/>
          <p:cNvSpPr txBox="1"/>
          <p:nvPr/>
        </p:nvSpPr>
        <p:spPr>
          <a:xfrm>
            <a:off x="4747164" y="5050520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COOPERACIÓN</a:t>
            </a:r>
          </a:p>
        </p:txBody>
      </p:sp>
      <p:sp>
        <p:nvSpPr>
          <p:cNvPr id="33" name="32 CuadroTexto"/>
          <p:cNvSpPr txBox="1"/>
          <p:nvPr/>
        </p:nvSpPr>
        <p:spPr>
          <a:xfrm>
            <a:off x="6312546" y="5357586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OPORTUNIDAD</a:t>
            </a:r>
          </a:p>
        </p:txBody>
      </p:sp>
      <p:sp>
        <p:nvSpPr>
          <p:cNvPr id="34" name="33 CuadroTexto"/>
          <p:cNvSpPr txBox="1"/>
          <p:nvPr/>
        </p:nvSpPr>
        <p:spPr>
          <a:xfrm>
            <a:off x="6733149" y="6133071"/>
            <a:ext cx="1823043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itchFamily="34" charset="0"/>
              </a:rPr>
              <a:t>SOLUCIÓN</a:t>
            </a:r>
          </a:p>
        </p:txBody>
      </p:sp>
      <p:cxnSp>
        <p:nvCxnSpPr>
          <p:cNvPr id="4" name="Conector recto de flecha 3"/>
          <p:cNvCxnSpPr/>
          <p:nvPr/>
        </p:nvCxnSpPr>
        <p:spPr>
          <a:xfrm flipH="1" flipV="1">
            <a:off x="411584" y="1439040"/>
            <a:ext cx="34924" cy="502163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/>
          <p:cNvSpPr/>
          <p:nvPr/>
        </p:nvSpPr>
        <p:spPr>
          <a:xfrm>
            <a:off x="43493" y="1601206"/>
            <a:ext cx="485845" cy="3909913"/>
          </a:xfrm>
          <a:prstGeom prst="rect">
            <a:avLst/>
          </a:prstGeom>
        </p:spPr>
        <p:txBody>
          <a:bodyPr vert="wordArtVert" wrap="none" lIns="80147" tIns="40074" rIns="80147" bIns="40074"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pc="-263" dirty="0"/>
              <a:t>+ MENCIONES</a:t>
            </a:r>
          </a:p>
        </p:txBody>
      </p:sp>
    </p:spTree>
    <p:extLst>
      <p:ext uri="{BB962C8B-B14F-4D97-AF65-F5344CB8AC3E}">
        <p14:creationId xmlns:p14="http://schemas.microsoft.com/office/powerpoint/2010/main" val="403417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7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Rectángulo redondeado"/>
          <p:cNvSpPr/>
          <p:nvPr/>
        </p:nvSpPr>
        <p:spPr>
          <a:xfrm>
            <a:off x="756192" y="1599319"/>
            <a:ext cx="7588537" cy="43105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3" name="2 CuadroTexto"/>
          <p:cNvSpPr txBox="1"/>
          <p:nvPr/>
        </p:nvSpPr>
        <p:spPr>
          <a:xfrm>
            <a:off x="1348585" y="2205284"/>
            <a:ext cx="6403752" cy="276359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/>
              <a:t>¿Cuál de los siguientes atributos consideras indispensables para una empresa social?</a:t>
            </a:r>
          </a:p>
        </p:txBody>
      </p:sp>
    </p:spTree>
    <p:extLst>
      <p:ext uri="{BB962C8B-B14F-4D97-AF65-F5344CB8AC3E}">
        <p14:creationId xmlns:p14="http://schemas.microsoft.com/office/powerpoint/2010/main" val="240168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8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graphicFrame>
        <p:nvGraphicFramePr>
          <p:cNvPr id="9" name="1 Gráfic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4222636"/>
              </p:ext>
            </p:extLst>
          </p:nvPr>
        </p:nvGraphicFramePr>
        <p:xfrm>
          <a:off x="261782" y="1482902"/>
          <a:ext cx="8127839" cy="4036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3 CuadroTexto"/>
          <p:cNvSpPr txBox="1"/>
          <p:nvPr/>
        </p:nvSpPr>
        <p:spPr>
          <a:xfrm>
            <a:off x="261783" y="5697304"/>
            <a:ext cx="8419212" cy="837452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600" dirty="0">
                <a:latin typeface="Calibri Light" pitchFamily="34" charset="0"/>
              </a:rPr>
              <a:t>Otros mencionados:</a:t>
            </a:r>
          </a:p>
          <a:p>
            <a:pPr marL="300552" indent="-300552">
              <a:buFontTx/>
              <a:buChar char="-"/>
            </a:pPr>
            <a:r>
              <a:rPr lang="es-ES" sz="1600" dirty="0">
                <a:latin typeface="Calibri Light" pitchFamily="34" charset="0"/>
              </a:rPr>
              <a:t>Modelo de negocios sostenible y rentable</a:t>
            </a:r>
          </a:p>
          <a:p>
            <a:pPr marL="300552" indent="-300552">
              <a:buFontTx/>
              <a:buChar char="-"/>
            </a:pPr>
            <a:r>
              <a:rPr lang="es-ES" sz="1600" dirty="0">
                <a:latin typeface="Calibri Light" pitchFamily="34" charset="0"/>
              </a:rPr>
              <a:t>Distribución equitativa de las ganancias</a:t>
            </a:r>
          </a:p>
        </p:txBody>
      </p:sp>
      <p:sp>
        <p:nvSpPr>
          <p:cNvPr id="10" name="1 CuadroTexto"/>
          <p:cNvSpPr txBox="1"/>
          <p:nvPr/>
        </p:nvSpPr>
        <p:spPr>
          <a:xfrm>
            <a:off x="3904839" y="5533510"/>
            <a:ext cx="5884782" cy="307066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r>
              <a:rPr lang="es-ES" sz="1400" dirty="0"/>
              <a:t>N = 48 respuestas </a:t>
            </a:r>
          </a:p>
        </p:txBody>
      </p:sp>
    </p:spTree>
    <p:extLst>
      <p:ext uri="{BB962C8B-B14F-4D97-AF65-F5344CB8AC3E}">
        <p14:creationId xmlns:p14="http://schemas.microsoft.com/office/powerpoint/2010/main" val="42872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0461" y="3364206"/>
            <a:ext cx="4593539" cy="3494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91B8-7490-412E-BAA2-9331E16BD3F7}" type="slidenum">
              <a:rPr lang="es-ES" smtClean="0"/>
              <a:pPr/>
              <a:t>9</a:t>
            </a:fld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472879" y="3499376"/>
            <a:ext cx="8181741" cy="51038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6826" tIns="86826" rIns="86826" bIns="86826" numCol="1" spcCol="1113" anchor="ctr" anchorCtr="0">
            <a:noAutofit/>
          </a:bodyPr>
          <a:lstStyle/>
          <a:p>
            <a:pPr algn="just" defTabSz="101297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AR" sz="2300" dirty="0"/>
              <a:t>“</a:t>
            </a:r>
            <a:r>
              <a:rPr lang="es-AR" sz="2100" b="1" dirty="0"/>
              <a:t>Es una forma que tienen las empresas para hacer marketing”</a:t>
            </a:r>
            <a:endParaRPr lang="es-ES" sz="2100" b="1" dirty="0"/>
          </a:p>
        </p:txBody>
      </p:sp>
      <p:sp>
        <p:nvSpPr>
          <p:cNvPr id="2" name="1 Rectángulo redondeado"/>
          <p:cNvSpPr/>
          <p:nvPr/>
        </p:nvSpPr>
        <p:spPr>
          <a:xfrm>
            <a:off x="756192" y="1599320"/>
            <a:ext cx="7588537" cy="35277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80147" tIns="40074" rIns="80147" bIns="40074" rtlCol="0" anchor="ctr"/>
          <a:lstStyle/>
          <a:p>
            <a:pPr algn="ctr"/>
            <a:endParaRPr lang="es-ES"/>
          </a:p>
        </p:txBody>
      </p:sp>
      <p:sp>
        <p:nvSpPr>
          <p:cNvPr id="3" name="2 CuadroTexto"/>
          <p:cNvSpPr txBox="1"/>
          <p:nvPr/>
        </p:nvSpPr>
        <p:spPr>
          <a:xfrm>
            <a:off x="1361875" y="2452562"/>
            <a:ext cx="6403752" cy="2093630"/>
          </a:xfrm>
          <a:prstGeom prst="rect">
            <a:avLst/>
          </a:prstGeom>
          <a:noFill/>
        </p:spPr>
        <p:txBody>
          <a:bodyPr wrap="square" lIns="80147" tIns="40074" rIns="80147" bIns="40074" rtlCol="0">
            <a:spAutoFit/>
          </a:bodyPr>
          <a:lstStyle/>
          <a:p>
            <a:pPr algn="ctr"/>
            <a:r>
              <a:rPr lang="es-ES" sz="4200" dirty="0"/>
              <a:t>¿Cuáles son las principales dificultades que afrontan las empresas sociales?</a:t>
            </a:r>
          </a:p>
        </p:txBody>
      </p:sp>
    </p:spTree>
    <p:extLst>
      <p:ext uri="{BB962C8B-B14F-4D97-AF65-F5344CB8AC3E}">
        <p14:creationId xmlns:p14="http://schemas.microsoft.com/office/powerpoint/2010/main" val="131981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dad">
  <a:themeElements>
    <a:clrScheme name="Equida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dad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dad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23C8A2D72565F4A8E429A57B28F3D23" ma:contentTypeVersion="14" ma:contentTypeDescription="Crear nuevo documento." ma:contentTypeScope="" ma:versionID="b0603665956db28851aaa04e0544abce">
  <xsd:schema xmlns:xsd="http://www.w3.org/2001/XMLSchema" xmlns:xs="http://www.w3.org/2001/XMLSchema" xmlns:p="http://schemas.microsoft.com/office/2006/metadata/properties" xmlns:ns2="4a5d58e4-fa2e-4a50-98c9-c9e78b8dc8e6" xmlns:ns3="f8cc7645-749b-4509-8ba9-71b282c6b465" targetNamespace="http://schemas.microsoft.com/office/2006/metadata/properties" ma:root="true" ma:fieldsID="1420edb330b0d5005e5d996c7d752dbd" ns2:_="" ns3:_="">
    <xsd:import namespace="4a5d58e4-fa2e-4a50-98c9-c9e78b8dc8e6"/>
    <xsd:import namespace="f8cc7645-749b-4509-8ba9-71b282c6b4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5d58e4-fa2e-4a50-98c9-c9e78b8dc8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480f935f-056e-43d0-a9c3-6f0a0280ba7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cc7645-749b-4509-8ba9-71b282c6b46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26590691-0300-4ff9-810a-6aa25acf41cc}" ma:internalName="TaxCatchAll" ma:showField="CatchAllData" ma:web="f8cc7645-749b-4509-8ba9-71b282c6b4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3F2E48-5453-4C3C-8413-3283DAE25746}"/>
</file>

<file path=customXml/itemProps2.xml><?xml version="1.0" encoding="utf-8"?>
<ds:datastoreItem xmlns:ds="http://schemas.openxmlformats.org/officeDocument/2006/customXml" ds:itemID="{6242E641-397B-42EB-A7F1-FC03F104ACCA}"/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19089</TotalTime>
  <Words>2069</Words>
  <Application>Microsoft Office PowerPoint</Application>
  <PresentationFormat>Presentación en pantalla (4:3)</PresentationFormat>
  <Paragraphs>232</Paragraphs>
  <Slides>54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54</vt:i4>
      </vt:variant>
    </vt:vector>
  </HeadingPairs>
  <TitlesOfParts>
    <vt:vector size="63" baseType="lpstr">
      <vt:lpstr>Arial</vt:lpstr>
      <vt:lpstr>Calibri</vt:lpstr>
      <vt:lpstr>Calibri Light</vt:lpstr>
      <vt:lpstr>Franklin Gothic Book</vt:lpstr>
      <vt:lpstr>Perpetua</vt:lpstr>
      <vt:lpstr>Times New Roman</vt:lpstr>
      <vt:lpstr>Wingdings 2</vt:lpstr>
      <vt:lpstr>Equidad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Los Principios de Ecuador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Finanzas Sostenibles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Trabajo para aprobación del módulo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Rserigou</dc:creator>
  <cp:lastModifiedBy>Lucas Ignacio Utrera</cp:lastModifiedBy>
  <cp:revision>1203</cp:revision>
  <dcterms:created xsi:type="dcterms:W3CDTF">2012-04-08T23:55:47Z</dcterms:created>
  <dcterms:modified xsi:type="dcterms:W3CDTF">2023-06-06T21:40:56Z</dcterms:modified>
</cp:coreProperties>
</file>

<file path=docProps/thumbnail.jpeg>
</file>